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941" r:id="rId4"/>
    <p:sldId id="428" r:id="rId5"/>
    <p:sldId id="946" r:id="rId7"/>
    <p:sldId id="406" r:id="rId8"/>
    <p:sldId id="429" r:id="rId9"/>
    <p:sldId id="430" r:id="rId10"/>
    <p:sldId id="407" r:id="rId11"/>
    <p:sldId id="942" r:id="rId12"/>
    <p:sldId id="382" r:id="rId13"/>
    <p:sldId id="389" r:id="rId14"/>
    <p:sldId id="390" r:id="rId15"/>
    <p:sldId id="383" r:id="rId16"/>
    <p:sldId id="386" r:id="rId17"/>
    <p:sldId id="387" r:id="rId18"/>
    <p:sldId id="388" r:id="rId19"/>
    <p:sldId id="391" r:id="rId20"/>
    <p:sldId id="943" r:id="rId21"/>
    <p:sldId id="372" r:id="rId22"/>
    <p:sldId id="379" r:id="rId23"/>
    <p:sldId id="373" r:id="rId24"/>
    <p:sldId id="392" r:id="rId25"/>
    <p:sldId id="393" r:id="rId26"/>
    <p:sldId id="381" r:id="rId27"/>
    <p:sldId id="394" r:id="rId28"/>
    <p:sldId id="377" r:id="rId29"/>
    <p:sldId id="944" r:id="rId30"/>
    <p:sldId id="399" r:id="rId31"/>
    <p:sldId id="411" r:id="rId32"/>
    <p:sldId id="400" r:id="rId33"/>
    <p:sldId id="401" r:id="rId34"/>
    <p:sldId id="402" r:id="rId35"/>
    <p:sldId id="403" r:id="rId36"/>
    <p:sldId id="404" r:id="rId37"/>
    <p:sldId id="405" r:id="rId38"/>
    <p:sldId id="459" r:id="rId39"/>
    <p:sldId id="408" r:id="rId40"/>
    <p:sldId id="460" r:id="rId41"/>
    <p:sldId id="947" r:id="rId42"/>
    <p:sldId id="375" r:id="rId43"/>
    <p:sldId id="376" r:id="rId44"/>
    <p:sldId id="461" r:id="rId45"/>
    <p:sldId id="378" r:id="rId46"/>
    <p:sldId id="462" r:id="rId47"/>
  </p:sldIdLst>
  <p:sldSz cx="9144000" cy="6858000" type="screen4x3"/>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4" autoAdjust="0"/>
    <p:restoredTop sz="75688" autoAdjust="0"/>
  </p:normalViewPr>
  <p:slideViewPr>
    <p:cSldViewPr snapToGrid="0">
      <p:cViewPr varScale="1">
        <p:scale>
          <a:sx n="89" d="100"/>
          <a:sy n="89" d="100"/>
        </p:scale>
        <p:origin x="159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1" Type="http://schemas.openxmlformats.org/officeDocument/2006/relationships/tags" Target="tags/tag29.xml"/><Relationship Id="rId50" Type="http://schemas.openxmlformats.org/officeDocument/2006/relationships/tableStyles" Target="tableStyles.xml"/><Relationship Id="rId5" Type="http://schemas.openxmlformats.org/officeDocument/2006/relationships/slide" Target="slides/slide3.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FBA386-D258-439D-9ED7-B9FC9AD5801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5E4283-BCEA-46DE-92C2-801014F3147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要知道什么情况下，用什么不等式。</a:t>
            </a:r>
            <a:endParaRPr lang="zh-CN" altLang="en-US" dirty="0"/>
          </a:p>
          <a:p>
            <a:r>
              <a:rPr lang="zh-CN" altLang="en-US" dirty="0"/>
              <a:t>这些不等式的</a:t>
            </a:r>
            <a:r>
              <a:rPr lang="en-US" altLang="zh-CN" dirty="0"/>
              <a:t>tight</a:t>
            </a:r>
            <a:r>
              <a:rPr lang="zh-CN" altLang="en-US" dirty="0"/>
              <a:t>情况是什么，哪里放缩比较多。</a:t>
            </a:r>
            <a:endParaRPr lang="zh-CN" altLang="en-US" dirty="0"/>
          </a:p>
          <a:p>
            <a:endParaRPr lang="zh-CN" altLang="en-US" dirty="0"/>
          </a:p>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不能用极坐标，因为极坐标下的两个角度是有区别的，不能保证球面是均匀的。</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C5E4283-BCEA-46DE-92C2-801014F3147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Annulus,</a:t>
            </a:r>
            <a:r>
              <a:rPr lang="zh-CN" altLang="en-US" dirty="0"/>
              <a:t>环面</a:t>
            </a:r>
            <a:endParaRPr lang="zh-CN" altLang="en-US" dirty="0"/>
          </a:p>
          <a:p>
            <a:r>
              <a:rPr lang="zh-CN" altLang="en-US" dirty="0"/>
              <a:t>概率密度</a:t>
            </a:r>
            <a:r>
              <a:rPr lang="en-US" altLang="zh-CN" dirty="0"/>
              <a:t>(</a:t>
            </a:r>
            <a:r>
              <a:rPr lang="zh-CN" altLang="en-US" dirty="0"/>
              <a:t>半径</a:t>
            </a:r>
            <a:r>
              <a:rPr lang="en-US" altLang="zh-CN" dirty="0"/>
              <a:t>r</a:t>
            </a:r>
            <a:r>
              <a:rPr lang="zh-CN" altLang="en-US" dirty="0"/>
              <a:t>）</a:t>
            </a:r>
            <a:r>
              <a:rPr lang="en-US" altLang="zh-CN" dirty="0"/>
              <a:t>*</a:t>
            </a:r>
            <a:r>
              <a:rPr lang="zh-CN" altLang="en-US" dirty="0"/>
              <a:t>表面积（半径</a:t>
            </a:r>
            <a:r>
              <a:rPr lang="en-US" altLang="zh-CN" dirty="0"/>
              <a:t>r</a:t>
            </a:r>
            <a:r>
              <a:rPr lang="zh-CN" altLang="en-US" dirty="0"/>
              <a:t>）</a:t>
            </a:r>
            <a:endParaRPr lang="en-US" altLang="zh-CN" dirty="0"/>
          </a:p>
          <a:p>
            <a:r>
              <a:rPr lang="en-US" altLang="zh-CN" dirty="0"/>
              <a:t>r^{d-1}*e^{-(r^2)/2}</a:t>
            </a:r>
            <a:r>
              <a:rPr lang="zh-CN" altLang="en-US" dirty="0"/>
              <a:t>取最大值</a:t>
            </a:r>
            <a:endParaRPr lang="zh-CN" altLang="en-US"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1C5E4283-BCEA-46DE-92C2-801014F3147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5E4283-BCEA-46DE-92C2-801014F3147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a:t>
            </a:r>
            <a:r>
              <a:rPr lang="en-US" altLang="zh-CN" dirty="0"/>
              <a:t>PCA</a:t>
            </a:r>
            <a:r>
              <a:rPr lang="zh-CN" altLang="en-US" dirty="0"/>
              <a:t>不保持距离的例子</a:t>
            </a:r>
            <a:endParaRPr lang="en-US" altLang="zh-CN" dirty="0"/>
          </a:p>
          <a:p>
            <a:r>
              <a:rPr lang="zh-CN" altLang="en-US" dirty="0"/>
              <a:t>其他研究图关系的方法：谱图理论</a:t>
            </a:r>
            <a:endParaRPr lang="zh-CN" altLang="en-US" dirty="0"/>
          </a:p>
        </p:txBody>
      </p:sp>
      <p:sp>
        <p:nvSpPr>
          <p:cNvPr id="4" name="灯片编号占位符 3"/>
          <p:cNvSpPr>
            <a:spLocks noGrp="1"/>
          </p:cNvSpPr>
          <p:nvPr>
            <p:ph type="sldNum" sz="quarter" idx="5"/>
          </p:nvPr>
        </p:nvSpPr>
        <p:spPr/>
        <p:txBody>
          <a:bodyPr/>
          <a:lstStyle/>
          <a:p>
            <a:fld id="{1C5E4283-BCEA-46DE-92C2-801014F3147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t>
            </a:r>
            <a:r>
              <a:rPr lang="zh-CN" altLang="en-US" dirty="0"/>
              <a:t>不能太小，比如</a:t>
            </a:r>
            <a:r>
              <a:rPr lang="en-US" altLang="zh-CN" dirty="0"/>
              <a:t>k=1</a:t>
            </a:r>
            <a:r>
              <a:rPr lang="zh-CN" altLang="en-US" dirty="0"/>
              <a:t>，那么三角形就无法变过来。</a:t>
            </a:r>
            <a:endParaRPr lang="en-US" altLang="zh-CN" dirty="0"/>
          </a:p>
          <a:p>
            <a:r>
              <a:rPr lang="zh-CN" altLang="en-US" dirty="0"/>
              <a:t>针对</a:t>
            </a:r>
            <a:r>
              <a:rPr lang="en-US" altLang="zh-CN" dirty="0"/>
              <a:t>n</a:t>
            </a:r>
            <a:r>
              <a:rPr lang="zh-CN" altLang="en-US" dirty="0"/>
              <a:t>特别大的情况</a:t>
            </a:r>
            <a:endParaRPr lang="en-US" altLang="zh-CN" dirty="0"/>
          </a:p>
          <a:p>
            <a:r>
              <a:rPr lang="en-US" altLang="zh-CN" dirty="0"/>
              <a:t>K</a:t>
            </a:r>
            <a:r>
              <a:rPr lang="zh-CN" altLang="en-US" dirty="0"/>
              <a:t>就是图里面的</a:t>
            </a:r>
            <a:r>
              <a:rPr lang="en-US" altLang="zh-CN" dirty="0"/>
              <a:t>d’</a:t>
            </a:r>
            <a:endParaRPr lang="en-US" altLang="zh-CN" dirty="0"/>
          </a:p>
          <a:p>
            <a:endParaRPr lang="en-US" altLang="zh-CN" dirty="0"/>
          </a:p>
          <a:p>
            <a:r>
              <a:rPr lang="zh-CN" altLang="en-US" dirty="0"/>
              <a:t>先不关注点，不关注这么多事情，从关注一个线段开始。</a:t>
            </a:r>
            <a:endParaRPr lang="en-US" altLang="zh-CN" dirty="0"/>
          </a:p>
        </p:txBody>
      </p:sp>
      <p:sp>
        <p:nvSpPr>
          <p:cNvPr id="4" name="灯片编号占位符 3"/>
          <p:cNvSpPr>
            <a:spLocks noGrp="1"/>
          </p:cNvSpPr>
          <p:nvPr>
            <p:ph type="sldNum" sz="quarter" idx="5"/>
          </p:nvPr>
        </p:nvSpPr>
        <p:spPr/>
        <p:txBody>
          <a:bodyPr/>
          <a:lstStyle/>
          <a:p>
            <a:fld id="{1C5E4283-BCEA-46DE-92C2-801014F3147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a:p>
            <a:r>
              <a:rPr lang="zh-CN" altLang="en-US" dirty="0"/>
              <a:t>把信息存到了方差里面，</a:t>
            </a:r>
            <a:endParaRPr lang="en-US" altLang="zh-CN" dirty="0"/>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测量，用眼睛测量，向量做内积。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r>
              <a:rPr lang="zh-CN" altLang="en-US" dirty="0"/>
              <a:t>解读，定理最后和</a:t>
            </a:r>
            <a:r>
              <a:rPr lang="en-US" altLang="zh-CN" dirty="0"/>
              <a:t>d</a:t>
            </a:r>
            <a:r>
              <a:rPr lang="zh-CN" altLang="en-US" dirty="0"/>
              <a:t>没有关系。</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a:t>
            </a:r>
            <a:r>
              <a:rPr lang="en-US" altLang="zh-CN" dirty="0"/>
              <a:t>d</a:t>
            </a:r>
            <a:r>
              <a:rPr lang="zh-CN" altLang="en-US" dirty="0"/>
              <a:t>没啥关系</a:t>
            </a:r>
            <a:endParaRPr lang="zh-CN" altLang="en-US" dirty="0"/>
          </a:p>
          <a:p>
            <a:r>
              <a:rPr lang="zh-CN" altLang="en-US" dirty="0"/>
              <a:t>在找插值多项式一样，需要一个足够复杂的环境来存储结构信息。</a:t>
            </a:r>
            <a:endParaRPr lang="en-US" altLang="zh-CN" dirty="0"/>
          </a:p>
          <a:p>
            <a:endParaRPr lang="en-US" altLang="zh-CN" dirty="0"/>
          </a:p>
          <a:p>
            <a:r>
              <a:rPr lang="zh-CN" altLang="en-US" dirty="0"/>
              <a:t>给的是点，关心的是点之间距离</a:t>
            </a:r>
            <a:endParaRPr lang="zh-CN" altLang="en-US" dirty="0"/>
          </a:p>
        </p:txBody>
      </p:sp>
      <p:sp>
        <p:nvSpPr>
          <p:cNvPr id="4" name="灯片编号占位符 3"/>
          <p:cNvSpPr>
            <a:spLocks noGrp="1"/>
          </p:cNvSpPr>
          <p:nvPr>
            <p:ph type="sldNum" sz="quarter" idx="5"/>
          </p:nvPr>
        </p:nvSpPr>
        <p:spPr/>
        <p:txBody>
          <a:bodyPr/>
          <a:lstStyle/>
          <a:p>
            <a:fld id="{1C5E4283-BCEA-46DE-92C2-801014F3147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https://spaces.ac.cn/archives/8679</a:t>
            </a:r>
            <a:endParaRPr lang="en-US" altLang="zh-CN" dirty="0"/>
          </a:p>
          <a:p>
            <a:r>
              <a:rPr lang="zh-CN" altLang="en-US" dirty="0"/>
              <a:t>计算量只有 </a:t>
            </a:r>
            <a:r>
              <a:rPr lang="en-US" altLang="zh-CN" dirty="0" err="1"/>
              <a:t>nlog</a:t>
            </a:r>
            <a:r>
              <a:rPr lang="en-US" altLang="zh-CN" dirty="0"/>
              <a:t>(n)*d*eps^-2</a:t>
            </a:r>
            <a:endParaRPr lang="zh-CN" altLang="en-US" dirty="0"/>
          </a:p>
        </p:txBody>
      </p:sp>
      <p:sp>
        <p:nvSpPr>
          <p:cNvPr id="4" name="灯片编号占位符 3"/>
          <p:cNvSpPr>
            <a:spLocks noGrp="1"/>
          </p:cNvSpPr>
          <p:nvPr>
            <p:ph type="sldNum" sz="quarter" idx="5"/>
          </p:nvPr>
        </p:nvSpPr>
        <p:spPr/>
        <p:txBody>
          <a:bodyPr/>
          <a:lstStyle/>
          <a:p>
            <a:fld id="{1C5E4283-BCEA-46DE-92C2-801014F3147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https://spaces.ac.cn/archives/8706</a:t>
            </a:r>
            <a:endParaRPr lang="en-US" altLang="zh-CN" dirty="0"/>
          </a:p>
          <a:p>
            <a:r>
              <a:rPr lang="zh-CN" altLang="en-US" dirty="0"/>
              <a:t>有一些扩展可以说</a:t>
            </a:r>
            <a:endParaRPr lang="en-US" altLang="zh-CN" dirty="0"/>
          </a:p>
          <a:p>
            <a:r>
              <a:rPr lang="zh-CN" altLang="en-US" dirty="0"/>
              <a:t>在这么简单的方法之后，降维后的维度也只需要O(logN)，它更多的是一个理论证明。</a:t>
            </a:r>
            <a:endParaRPr lang="zh-CN" altLang="en-US" dirty="0"/>
          </a:p>
          <a:p>
            <a:r>
              <a:rPr lang="en-US" altLang="zh-CN" dirty="0"/>
              <a:t>eps=0.1</a:t>
            </a:r>
            <a:r>
              <a:rPr lang="zh-CN" altLang="en-US" dirty="0"/>
              <a:t>，</a:t>
            </a:r>
            <a:r>
              <a:rPr lang="en-US" altLang="zh-CN" dirty="0"/>
              <a:t>n</a:t>
            </a:r>
            <a:r>
              <a:rPr lang="zh-CN" altLang="en-US" dirty="0"/>
              <a:t>都会非常大</a:t>
            </a:r>
            <a:r>
              <a:rPr lang="en-US" altLang="zh-CN" dirty="0"/>
              <a:t>100logN</a:t>
            </a:r>
            <a:endParaRPr lang="en-US" altLang="zh-CN" dirty="0"/>
          </a:p>
          <a:p>
            <a:r>
              <a:rPr lang="en-US" altLang="zh-CN" dirty="0"/>
              <a:t>-1,1</a:t>
            </a:r>
            <a:r>
              <a:rPr lang="zh-CN" altLang="en-US" dirty="0"/>
              <a:t>的投影矩阵，稀疏降维矩阵，是两件事情</a:t>
            </a:r>
            <a:endParaRPr lang="en-US" altLang="zh-CN" dirty="0"/>
          </a:p>
        </p:txBody>
      </p:sp>
      <p:sp>
        <p:nvSpPr>
          <p:cNvPr id="4" name="灯片编号占位符 3"/>
          <p:cNvSpPr>
            <a:spLocks noGrp="1"/>
          </p:cNvSpPr>
          <p:nvPr>
            <p:ph type="sldNum" sz="quarter" idx="5"/>
          </p:nvPr>
        </p:nvSpPr>
        <p:spPr/>
        <p:txBody>
          <a:bodyPr/>
          <a:lstStyle/>
          <a:p>
            <a:fld id="{1C5E4283-BCEA-46DE-92C2-801014F3147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反函数</a:t>
            </a:r>
            <a:endParaRPr lang="en-US" altLang="zh-CN" dirty="0"/>
          </a:p>
          <a:p>
            <a:r>
              <a:rPr lang="zh-CN" altLang="en-US" dirty="0"/>
              <a:t>其实已经讲了联合高斯分布取样，讲了球表面取样</a:t>
            </a:r>
            <a:endParaRPr lang="zh-CN" altLang="en-US" dirty="0"/>
          </a:p>
        </p:txBody>
      </p:sp>
      <p:sp>
        <p:nvSpPr>
          <p:cNvPr id="4" name="灯片编号占位符 3"/>
          <p:cNvSpPr>
            <a:spLocks noGrp="1"/>
          </p:cNvSpPr>
          <p:nvPr>
            <p:ph type="sldNum" sz="quarter" idx="5"/>
          </p:nvPr>
        </p:nvSpPr>
        <p:spPr/>
        <p:txBody>
          <a:bodyPr/>
          <a:lstStyle/>
          <a:p>
            <a:fld id="{1C5E4283-BCEA-46DE-92C2-801014F3147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要知道什么情况下，用什么不等式。</a:t>
            </a:r>
            <a:endParaRPr lang="zh-CN" altLang="en-US" dirty="0"/>
          </a:p>
          <a:p>
            <a:r>
              <a:rPr lang="zh-CN" altLang="en-US" dirty="0"/>
              <a:t>这些不等式的</a:t>
            </a:r>
            <a:r>
              <a:rPr lang="en-US" altLang="zh-CN" dirty="0"/>
              <a:t>tight</a:t>
            </a:r>
            <a:r>
              <a:rPr lang="zh-CN" altLang="en-US" dirty="0"/>
              <a:t>情况是什么，哪里放缩比较多。</a:t>
            </a:r>
            <a:endParaRPr lang="zh-CN" altLang="en-US" dirty="0"/>
          </a:p>
          <a:p>
            <a:endParaRPr lang="zh-CN" altLang="en-US" dirty="0"/>
          </a:p>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反函数</a:t>
            </a:r>
            <a:endParaRPr lang="en-US" altLang="zh-CN" dirty="0"/>
          </a:p>
          <a:p>
            <a:r>
              <a:rPr lang="zh-CN" altLang="en-US" dirty="0"/>
              <a:t>给定</a:t>
            </a:r>
            <a:r>
              <a:rPr lang="en-US" altLang="zh-CN" dirty="0"/>
              <a:t>[0,1]</a:t>
            </a:r>
            <a:r>
              <a:rPr lang="zh-CN" altLang="en-US" dirty="0"/>
              <a:t>之间的一个随机数，要把这个随机数映射为一个目标空间中的样本</a:t>
            </a:r>
            <a:endParaRPr lang="zh-CN" altLang="en-US" dirty="0"/>
          </a:p>
          <a:p>
            <a:endParaRPr lang="zh-CN" altLang="en-US" dirty="0"/>
          </a:p>
          <a:p>
            <a:r>
              <a:rPr lang="zh-CN" altLang="en-US" dirty="0"/>
              <a:t>比如生成模型要加噪声，就需要采样</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C5E4283-BCEA-46DE-92C2-801014F3147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缺点</a:t>
            </a:r>
            <a:endParaRPr lang="zh-CN" altLang="en-US" dirty="0"/>
          </a:p>
        </p:txBody>
      </p:sp>
      <p:sp>
        <p:nvSpPr>
          <p:cNvPr id="4" name="灯片编号占位符 3"/>
          <p:cNvSpPr>
            <a:spLocks noGrp="1"/>
          </p:cNvSpPr>
          <p:nvPr>
            <p:ph type="sldNum" sz="quarter" idx="5"/>
          </p:nvPr>
        </p:nvSpPr>
        <p:spPr/>
        <p:txBody>
          <a:bodyPr/>
          <a:lstStyle/>
          <a:p>
            <a:fld id="{1C5E4283-BCEA-46DE-92C2-801014F3147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拒绝采样</a:t>
            </a:r>
            <a:endParaRPr lang="en-US" altLang="zh-CN" dirty="0"/>
          </a:p>
          <a:p>
            <a:r>
              <a:rPr lang="en-US" altLang="zh-CN" dirty="0"/>
              <a:t>Q</a:t>
            </a:r>
            <a:r>
              <a:rPr lang="zh-CN" altLang="en-US" dirty="0"/>
              <a:t>是</a:t>
            </a:r>
            <a:r>
              <a:rPr lang="en-US" altLang="zh-CN" dirty="0"/>
              <a:t>proposal distribution</a:t>
            </a:r>
            <a:r>
              <a:rPr lang="zh-CN" altLang="en-US" dirty="0"/>
              <a:t>，</a:t>
            </a:r>
            <a:endParaRPr lang="en-US" altLang="zh-CN" dirty="0"/>
          </a:p>
          <a:p>
            <a:r>
              <a:rPr lang="zh-CN" altLang="en-US" dirty="0"/>
              <a:t>要控制拒绝采样的比率，而且要在采样后得到的点里面，做归一化。</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有些不好积分，换成好积分的函数</a:t>
            </a:r>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1C5E4283-BCEA-46DE-92C2-801014F31478}"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提出自适应的采样方法</a:t>
            </a:r>
            <a:endParaRPr lang="en-US" altLang="zh-CN" dirty="0"/>
          </a:p>
          <a:p>
            <a:r>
              <a:rPr lang="zh-CN" altLang="en-US" dirty="0"/>
              <a:t>比如：如果</a:t>
            </a:r>
            <a:r>
              <a:rPr lang="en-US" altLang="zh-CN" dirty="0"/>
              <a:t>p(z)</a:t>
            </a:r>
            <a:r>
              <a:rPr lang="zh-CN" altLang="en-US" dirty="0"/>
              <a:t>是</a:t>
            </a:r>
            <a:r>
              <a:rPr lang="en-US" altLang="zh-CN" dirty="0"/>
              <a:t>log concave</a:t>
            </a:r>
            <a:r>
              <a:rPr lang="zh-CN" altLang="en-US" dirty="0"/>
              <a:t>的特殊例子，或者就是</a:t>
            </a:r>
            <a:r>
              <a:rPr lang="en-US" altLang="zh-CN" dirty="0"/>
              <a:t>concave</a:t>
            </a:r>
            <a:r>
              <a:rPr lang="zh-CN" altLang="en-US" dirty="0"/>
              <a:t>，应该也可以。</a:t>
            </a:r>
            <a:endParaRPr lang="en-US" altLang="zh-CN" dirty="0"/>
          </a:p>
          <a:p>
            <a:r>
              <a:rPr lang="zh-CN" altLang="en-US" dirty="0"/>
              <a:t>画一些切线</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后验分布里的归一化系数，强化学习里面有</a:t>
            </a:r>
            <a:r>
              <a:rPr lang="en-US" altLang="zh-CN" dirty="0"/>
              <a:t>reward</a:t>
            </a:r>
            <a:r>
              <a:rPr lang="zh-CN" altLang="en-US" dirty="0"/>
              <a:t>，或者计算一些期望。</a:t>
            </a:r>
            <a:endParaRPr lang="en-US" altLang="zh-CN" dirty="0"/>
          </a:p>
          <a:p>
            <a:r>
              <a:rPr lang="en-US" altLang="zh-CN" dirty="0" err="1"/>
              <a:t>rl</a:t>
            </a:r>
            <a:r>
              <a:rPr lang="zh-CN" altLang="en-US" dirty="0"/>
              <a:t>里有</a:t>
            </a:r>
            <a:r>
              <a:rPr lang="en-US" altLang="zh-CN" dirty="0" err="1"/>
              <a:t>mcmc</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Offline </a:t>
            </a:r>
            <a:r>
              <a:rPr lang="en-US" altLang="zh-CN" dirty="0" err="1"/>
              <a:t>rl</a:t>
            </a:r>
            <a:endParaRPr lang="en-US" altLang="zh-CN" dirty="0"/>
          </a:p>
          <a:p>
            <a:r>
              <a:rPr lang="en-US" altLang="zh-CN" dirty="0"/>
              <a:t>Q(x)</a:t>
            </a:r>
            <a:r>
              <a:rPr lang="zh-CN" altLang="en-US" dirty="0"/>
              <a:t>应该和</a:t>
            </a:r>
            <a:r>
              <a:rPr lang="en-US" altLang="zh-CN" dirty="0"/>
              <a:t>p(x)</a:t>
            </a:r>
            <a:r>
              <a:rPr lang="zh-CN" altLang="en-US" dirty="0"/>
              <a:t>长的比较接近，越接近越好。不能说</a:t>
            </a:r>
            <a:r>
              <a:rPr lang="en-US" altLang="zh-CN" dirty="0"/>
              <a:t>P(x)</a:t>
            </a:r>
            <a:r>
              <a:rPr lang="zh-CN" altLang="en-US" dirty="0"/>
              <a:t>比较高的地方，</a:t>
            </a:r>
            <a:r>
              <a:rPr lang="en-US" altLang="zh-CN" dirty="0"/>
              <a:t>q(x)</a:t>
            </a:r>
            <a:r>
              <a:rPr lang="zh-CN" altLang="en-US" dirty="0"/>
              <a:t>比较低，那么就采样不到。</a:t>
            </a:r>
            <a:endParaRPr lang="en-US" altLang="zh-CN" dirty="0"/>
          </a:p>
          <a:p>
            <a:endParaRPr lang="en-US" altLang="zh-CN" dirty="0"/>
          </a:p>
          <a:p>
            <a:r>
              <a:rPr lang="zh-CN" altLang="en-US" dirty="0"/>
              <a:t>不仅是机器学习中用到，用处比较广泛。</a:t>
            </a:r>
            <a:endParaRPr lang="zh-CN" altLang="en-US" dirty="0"/>
          </a:p>
          <a:p>
            <a:r>
              <a:rPr lang="zh-CN" altLang="en-US" dirty="0"/>
              <a:t>比如罕见概率分析，比如数值上计算一些高维积分。</a:t>
            </a:r>
            <a:endParaRPr lang="zh-CN" altLang="en-US" dirty="0"/>
          </a:p>
          <a:p>
            <a:r>
              <a:rPr lang="zh-CN" altLang="en-US" dirty="0"/>
              <a:t>机器学习中，常见的就是</a:t>
            </a:r>
            <a:r>
              <a:rPr lang="en-US" altLang="zh-CN" dirty="0"/>
              <a:t>RL</a:t>
            </a:r>
            <a:r>
              <a:rPr lang="zh-CN" altLang="en-US" dirty="0"/>
              <a:t>。应该很多都有类似的思想。</a:t>
            </a:r>
            <a:endParaRPr lang="en-US" altLang="zh-CN" dirty="0"/>
          </a:p>
          <a:p>
            <a:endParaRPr lang="en-US" altLang="zh-CN" dirty="0"/>
          </a:p>
          <a:p>
            <a:r>
              <a:rPr lang="zh-CN" altLang="en-US" dirty="0"/>
              <a:t>不会扔掉东西</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联系网页间的随机游走</a:t>
            </a:r>
            <a:endParaRPr lang="en-US" altLang="zh-CN" dirty="0"/>
          </a:p>
          <a:p>
            <a:r>
              <a:rPr lang="en-US" altLang="zh-CN" dirty="0"/>
              <a:t>Page rank</a:t>
            </a:r>
            <a:r>
              <a:rPr lang="zh-CN" altLang="en-US" dirty="0"/>
              <a:t>，有稳定分布。</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利用均匀分布和高斯分布关系</a:t>
            </a:r>
            <a:endParaRPr lang="zh-CN" altLang="en-US" dirty="0"/>
          </a:p>
        </p:txBody>
      </p:sp>
      <p:sp>
        <p:nvSpPr>
          <p:cNvPr id="4" name="灯片编号占位符 3"/>
          <p:cNvSpPr>
            <a:spLocks noGrp="1"/>
          </p:cNvSpPr>
          <p:nvPr>
            <p:ph type="sldNum" sz="quarter" idx="5"/>
          </p:nvPr>
        </p:nvSpPr>
        <p:spPr/>
        <p:txBody>
          <a:bodyPr/>
          <a:lstStyle/>
          <a:p>
            <a:fld id="{1C5E4283-BCEA-46DE-92C2-801014F3147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写证明推导</a:t>
            </a:r>
            <a:endParaRPr lang="zh-CN" altLang="en-US" dirty="0"/>
          </a:p>
        </p:txBody>
      </p:sp>
      <p:sp>
        <p:nvSpPr>
          <p:cNvPr id="4" name="灯片编号占位符 3"/>
          <p:cNvSpPr>
            <a:spLocks noGrp="1"/>
          </p:cNvSpPr>
          <p:nvPr>
            <p:ph type="sldNum" sz="quarter" idx="5"/>
          </p:nvPr>
        </p:nvSpPr>
        <p:spPr/>
        <p:txBody>
          <a:bodyPr/>
          <a:lstStyle/>
          <a:p>
            <a:fld id="{1C5E4283-BCEA-46DE-92C2-801014F31478}"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前面用高斯分布来构造球面均匀分布，这里又用均匀分布来构造高斯分布。</a:t>
            </a:r>
            <a:endParaRPr lang="en-US" altLang="zh-CN" dirty="0"/>
          </a:p>
          <a:p>
            <a:r>
              <a:rPr lang="zh-CN" altLang="en-US" dirty="0"/>
              <a:t>但是这里只是用</a:t>
            </a:r>
            <a:r>
              <a:rPr lang="en-US" altLang="zh-CN" dirty="0"/>
              <a:t>2</a:t>
            </a:r>
            <a:r>
              <a:rPr lang="zh-CN" altLang="en-US" dirty="0"/>
              <a:t>维的圆盘分部来构造高斯分布，效率高很多。</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C5E4283-BCEA-46DE-92C2-801014F3147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ln(1-x)=-x-x^2/2-x^3/3-x^4/4-....</a:t>
            </a:r>
            <a:endParaRPr lang="en-US" altLang="zh-CN" dirty="0"/>
          </a:p>
          <a:p>
            <a:r>
              <a:rPr lang="zh-CN" altLang="en-US" dirty="0"/>
              <a:t>简单形式用到了</a:t>
            </a:r>
            <a:r>
              <a:rPr lang="en-US" altLang="zh-CN" dirty="0" err="1"/>
              <a:t>taylor</a:t>
            </a:r>
            <a:r>
              <a:rPr lang="en-US" altLang="zh-CN" dirty="0"/>
              <a:t> </a:t>
            </a:r>
            <a:r>
              <a:rPr lang="zh-CN" altLang="en-US" dirty="0"/>
              <a:t>展开</a:t>
            </a:r>
            <a:endParaRPr lang="zh-CN" altLang="en-US" dirty="0"/>
          </a:p>
          <a:p>
            <a:r>
              <a:rPr lang="zh-CN" altLang="en-US" dirty="0"/>
              <a:t>Poisson试验是每次只有两种可能结果，但各次结果概率可以不同的多次随机试验。</a:t>
            </a:r>
            <a:endParaRPr lang="en-US" altLang="zh-CN" dirty="0"/>
          </a:p>
          <a:p>
            <a:r>
              <a:rPr lang="zh-CN" altLang="en-US" dirty="0"/>
              <a:t>不需要每个</a:t>
            </a:r>
            <a:r>
              <a:rPr lang="en-US" altLang="zh-CN" dirty="0" err="1"/>
              <a:t>p_i</a:t>
            </a:r>
            <a:r>
              <a:rPr lang="zh-CN" altLang="en-US" dirty="0"/>
              <a:t>相等。</a:t>
            </a:r>
            <a:endParaRPr lang="en-US" altLang="zh-CN" dirty="0"/>
          </a:p>
          <a:p>
            <a:endParaRPr lang="en-US" altLang="zh-CN" dirty="0"/>
          </a:p>
          <a:p>
            <a:r>
              <a:rPr lang="zh-CN" altLang="en-US" dirty="0"/>
              <a:t>和</a:t>
            </a:r>
            <a:r>
              <a:rPr lang="en-US" altLang="zh-CN" dirty="0"/>
              <a:t>n</a:t>
            </a:r>
            <a:r>
              <a:rPr lang="zh-CN" altLang="en-US" dirty="0"/>
              <a:t>无关，尝试考虑</a:t>
            </a:r>
            <a:r>
              <a:rPr lang="en-US" altLang="zh-CN" dirty="0"/>
              <a:t>n=1</a:t>
            </a:r>
            <a:r>
              <a:rPr lang="zh-CN" altLang="en-US" dirty="0"/>
              <a:t>的情况。</a:t>
            </a:r>
            <a:endParaRPr lang="en-US" altLang="zh-CN" dirty="0"/>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代入上一页简化的公式中。</a:t>
            </a:r>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此处无法套用</a:t>
            </a:r>
            <a:r>
              <a:rPr lang="en-US" altLang="zh-CN" dirty="0"/>
              <a:t>chernoff </a:t>
            </a:r>
            <a:r>
              <a:rPr lang="zh-CN" altLang="en-US" dirty="0"/>
              <a:t>和</a:t>
            </a:r>
            <a:r>
              <a:rPr lang="en-US" altLang="zh-CN" dirty="0"/>
              <a:t>Hoeffding</a:t>
            </a:r>
            <a:r>
              <a:rPr lang="zh-CN" altLang="en-US" dirty="0"/>
              <a:t>公式，因为此处对</a:t>
            </a:r>
            <a:r>
              <a:rPr lang="en-US" altLang="zh-CN" dirty="0"/>
              <a:t>x_i</a:t>
            </a:r>
            <a:r>
              <a:rPr lang="zh-CN" altLang="en-US" dirty="0"/>
              <a:t>没有限制</a:t>
            </a:r>
            <a:endParaRPr lang="en-US" altLang="zh-CN" dirty="0"/>
          </a:p>
          <a:p>
            <a:endParaRPr lang="en-US" altLang="zh-CN" dirty="0"/>
          </a:p>
          <a:p>
            <a:r>
              <a:rPr lang="zh-CN" altLang="en-US" dirty="0"/>
              <a:t>或者考虑一个有对称性的分布，在一个高维</a:t>
            </a:r>
            <a:r>
              <a:rPr lang="en-US" altLang="zh-CN" dirty="0"/>
              <a:t>0</a:t>
            </a:r>
            <a:r>
              <a:rPr lang="zh-CN" altLang="en-US" dirty="0"/>
              <a:t>，</a:t>
            </a:r>
            <a:r>
              <a:rPr lang="en-US" altLang="zh-CN" dirty="0"/>
              <a:t>1</a:t>
            </a:r>
            <a:r>
              <a:rPr lang="zh-CN" altLang="en-US" dirty="0"/>
              <a:t>分布的空间中，距离的可能越来越多，但归一到单位长度</a:t>
            </a:r>
            <a:r>
              <a:rPr lang="en-US" altLang="zh-CN" dirty="0"/>
              <a:t>1</a:t>
            </a:r>
            <a:r>
              <a:rPr lang="zh-CN" altLang="en-US" dirty="0"/>
              <a:t>后，距离的分布会集中。</a:t>
            </a:r>
            <a:endParaRPr lang="zh-CN" altLang="en-US" dirty="0"/>
          </a:p>
        </p:txBody>
      </p:sp>
      <p:sp>
        <p:nvSpPr>
          <p:cNvPr id="4" name="灯片编号占位符 3"/>
          <p:cNvSpPr>
            <a:spLocks noGrp="1"/>
          </p:cNvSpPr>
          <p:nvPr>
            <p:ph type="sldNum" sz="quarter" idx="5"/>
          </p:nvPr>
        </p:nvSpPr>
        <p:spPr/>
        <p:txBody>
          <a:bodyPr/>
          <a:lstStyle/>
          <a:p>
            <a:fld id="{1C5E4283-BCEA-46DE-92C2-801014F3147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X1=r</a:t>
            </a:r>
            <a:r>
              <a:rPr lang="zh-CN" altLang="en-US" dirty="0"/>
              <a:t>时的</a:t>
            </a:r>
            <a:r>
              <a:rPr lang="en-US" altLang="zh-CN" dirty="0"/>
              <a:t>d-1</a:t>
            </a:r>
            <a:r>
              <a:rPr lang="zh-CN" altLang="en-US" dirty="0"/>
              <a:t>维球的体积是</a:t>
            </a:r>
            <a:r>
              <a:rPr lang="en-US" altLang="zh-CN" dirty="0"/>
              <a:t>(1-r^2)^{(d-1)/2}</a:t>
            </a:r>
            <a:endParaRPr lang="en-US" altLang="zh-CN" dirty="0"/>
          </a:p>
          <a:p>
            <a:r>
              <a:rPr lang="zh-CN" altLang="en-US" dirty="0"/>
              <a:t>这个体积比</a:t>
            </a:r>
            <a:r>
              <a:rPr lang="en-US" altLang="zh-CN" dirty="0"/>
              <a:t>e^{-r^2}</a:t>
            </a:r>
            <a:r>
              <a:rPr lang="zh-CN" altLang="en-US" dirty="0"/>
              <a:t>下降还快，</a:t>
            </a:r>
            <a:endParaRPr lang="en-US" altLang="zh-CN" dirty="0"/>
          </a:p>
          <a:p>
            <a:r>
              <a:rPr lang="zh-CN" altLang="en-US" dirty="0"/>
              <a:t>可以考虑他们的比值，再化简，得 </a:t>
            </a:r>
            <a:r>
              <a:rPr lang="en-US" altLang="zh-CN" dirty="0"/>
              <a:t>(1-x)^t*</a:t>
            </a:r>
            <a:r>
              <a:rPr lang="en-US" altLang="zh-CN" dirty="0" err="1"/>
              <a:t>e^x</a:t>
            </a:r>
            <a:r>
              <a:rPr lang="en-US" altLang="zh-CN" dirty="0"/>
              <a:t>,</a:t>
            </a:r>
            <a:r>
              <a:rPr lang="zh-CN" altLang="en-US" dirty="0"/>
              <a:t>这是一个单调下降函数。</a:t>
            </a:r>
            <a:endParaRPr lang="en-US" altLang="zh-CN" dirty="0"/>
          </a:p>
          <a:p>
            <a:endParaRPr lang="en-US" altLang="zh-CN" dirty="0"/>
          </a:p>
          <a:p>
            <a:r>
              <a:rPr lang="zh-CN" altLang="en-US" dirty="0"/>
              <a:t>比</a:t>
            </a:r>
            <a:r>
              <a:rPr lang="en-US" altLang="zh-CN" dirty="0"/>
              <a:t>FDS</a:t>
            </a:r>
            <a:r>
              <a:rPr lang="zh-CN" altLang="en-US" dirty="0"/>
              <a:t>介绍的计算</a:t>
            </a:r>
            <a:r>
              <a:rPr lang="en-US" altLang="zh-CN" dirty="0"/>
              <a:t>A</a:t>
            </a:r>
            <a:r>
              <a:rPr lang="zh-CN" altLang="en-US" dirty="0"/>
              <a:t>，</a:t>
            </a:r>
            <a:r>
              <a:rPr lang="en-US" altLang="zh-CN" dirty="0"/>
              <a:t>H</a:t>
            </a:r>
            <a:r>
              <a:rPr lang="zh-CN" altLang="en-US" dirty="0"/>
              <a:t>的方法要快。</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C5E4283-BCEA-46DE-92C2-801014F3147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思路上先讲</a:t>
            </a:r>
            <a:r>
              <a:rPr lang="en-US" altLang="zh-CN" dirty="0"/>
              <a:t>union bound</a:t>
            </a:r>
            <a:endParaRPr lang="zh-CN" altLang="en-US" dirty="0"/>
          </a:p>
        </p:txBody>
      </p:sp>
      <p:sp>
        <p:nvSpPr>
          <p:cNvPr id="4" name="灯片编号占位符 3"/>
          <p:cNvSpPr>
            <a:spLocks noGrp="1"/>
          </p:cNvSpPr>
          <p:nvPr>
            <p:ph type="sldNum" sz="quarter" idx="5"/>
          </p:nvPr>
        </p:nvSpPr>
        <p:spPr/>
        <p:txBody>
          <a:bodyPr/>
          <a:lstStyle/>
          <a:p>
            <a:fld id="{1C5E4283-BCEA-46DE-92C2-801014F3147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Georgia" panose="02040502050405020303" pitchFamily="18" charset="0"/>
              </a:rPr>
              <a:t>这个结果进一步升级为“从</a:t>
            </a:r>
            <a:r>
              <a:rPr lang="en-US" altLang="zh-CN" b="0" i="0" dirty="0">
                <a:effectLst/>
                <a:latin typeface="Georgia" panose="02040502050405020303" pitchFamily="18" charset="0"/>
              </a:rPr>
              <a:t>n</a:t>
            </a:r>
            <a:r>
              <a:rPr lang="zh-CN" altLang="en-US" b="0" i="0" dirty="0">
                <a:effectLst/>
                <a:latin typeface="Georgia" panose="02040502050405020303" pitchFamily="18" charset="0"/>
              </a:rPr>
              <a:t>维</a:t>
            </a:r>
            <a:r>
              <a:rPr lang="en-US" altLang="zh-CN" b="0" i="0" dirty="0">
                <a:effectLst/>
                <a:latin typeface="Georgia" panose="02040502050405020303" pitchFamily="18" charset="0"/>
              </a:rPr>
              <a:t>{0,1}</a:t>
            </a:r>
            <a:r>
              <a:rPr lang="zh-CN" altLang="en-US" b="0" i="0" dirty="0">
                <a:effectLst/>
                <a:latin typeface="Georgia" panose="02040502050405020303" pitchFamily="18" charset="0"/>
              </a:rPr>
              <a:t>空间中采样出来的</a:t>
            </a:r>
            <a:r>
              <a:rPr lang="en-US" altLang="zh-CN" b="0" i="0" u="none" strike="noStrike" dirty="0" err="1">
                <a:solidFill>
                  <a:srgbClr val="0000FF"/>
                </a:solidFill>
                <a:effectLst/>
                <a:latin typeface="MathJax_Math-italic"/>
              </a:rPr>
              <a:t>n</a:t>
            </a:r>
            <a:r>
              <a:rPr lang="en-US" altLang="zh-CN" b="0" i="0" u="none" strike="noStrike" dirty="0" err="1">
                <a:solidFill>
                  <a:srgbClr val="0000FF"/>
                </a:solidFill>
                <a:effectLst/>
                <a:latin typeface="MathJax_Main"/>
              </a:rPr>
              <a:t>×</a:t>
            </a:r>
            <a:r>
              <a:rPr lang="en-US" altLang="zh-CN" b="0" i="0" u="none" strike="noStrike" dirty="0" err="1">
                <a:solidFill>
                  <a:srgbClr val="0000FF"/>
                </a:solidFill>
                <a:effectLst/>
                <a:latin typeface="MathJax_Math-italic"/>
              </a:rPr>
              <a:t>n</a:t>
            </a:r>
            <a:r>
              <a:rPr lang="zh-CN" altLang="en-US" b="0" i="0" dirty="0">
                <a:effectLst/>
                <a:latin typeface="Georgia" panose="02040502050405020303" pitchFamily="18" charset="0"/>
              </a:rPr>
              <a:t>矩阵几乎是一个正交矩阵”，这更与我们一直理解的“正交性是非常苛刻的（要求转置等于逆）”有严重出入。</a:t>
            </a:r>
            <a:endParaRPr lang="en-US" altLang="zh-CN" b="0" i="0" dirty="0">
              <a:effectLst/>
              <a:latin typeface="Georgia" panose="02040502050405020303" pitchFamily="18" charset="0"/>
            </a:endParaRPr>
          </a:p>
          <a:p>
            <a:endParaRPr lang="en-US" altLang="zh-CN" b="0" i="0" dirty="0">
              <a:effectLst/>
              <a:latin typeface="Georgia" panose="02040502050405020303" pitchFamily="18" charset="0"/>
            </a:endParaRPr>
          </a:p>
          <a:p>
            <a:r>
              <a:rPr lang="zh-CN" altLang="en-US" dirty="0"/>
              <a:t>在微分方程中，提到了扩散模型使用噪声，里面有采样</a:t>
            </a:r>
            <a:endParaRPr lang="en-US" altLang="zh-CN" dirty="0"/>
          </a:p>
          <a:p>
            <a:r>
              <a:rPr lang="zh-CN" altLang="en-US" dirty="0"/>
              <a:t>在高斯分布中，提到了构造满足协方差关系的高斯分布采样</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C5E4283-BCEA-46DE-92C2-801014F3147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8C509EFE-139C-40F3-BF04-E40673D634DB}"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A9B0322A-B712-4D14-B587-C1B489133606}"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BE83C7BE-7481-44DD-B0F7-C2A7BA2A75FC}"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17CF970E-89A4-46EC-839E-3CE40AC587F3}"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754D6AC8-7276-42CC-A33C-2D1C80600FE8}"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803B03FF-272A-4BE7-809F-3B7E37B2C160}"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E28A7A88-59CA-469B-A2A5-46E7CD8EF871}"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FBFD20A-D74D-48B1-A93A-3A4CFD8292B4}"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B060B3-9857-439F-8874-0FEE352D688A}"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420C77D0-FB2E-4897-BD6B-7212D12F042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054ACF3-3425-4CA4-9422-FB0C3A252B78}"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727BCA-EA61-4EF6-9129-2B1C480A4A1B}" type="datetime1">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A3E5DE-81CB-4440-8C3B-9A8802DA100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tags" Target="../tags/tag2.xml"/><Relationship Id="rId4" Type="http://schemas.openxmlformats.org/officeDocument/2006/relationships/image" Target="../media/image28.png"/><Relationship Id="rId3" Type="http://schemas.openxmlformats.org/officeDocument/2006/relationships/tags" Target="../tags/tag1.xml"/><Relationship Id="rId2" Type="http://schemas.openxmlformats.org/officeDocument/2006/relationships/image" Target="../media/image27.png"/><Relationship Id="rId10" Type="http://schemas.openxmlformats.org/officeDocument/2006/relationships/notesSlide" Target="../notesSlides/notesSlide20.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3.png"/><Relationship Id="rId7" Type="http://schemas.openxmlformats.org/officeDocument/2006/relationships/tags" Target="../tags/tag6.xml"/><Relationship Id="rId6" Type="http://schemas.openxmlformats.org/officeDocument/2006/relationships/image" Target="../media/image32.png"/><Relationship Id="rId5" Type="http://schemas.openxmlformats.org/officeDocument/2006/relationships/tags" Target="../tags/tag5.xml"/><Relationship Id="rId4" Type="http://schemas.openxmlformats.org/officeDocument/2006/relationships/image" Target="../media/image29.png"/><Relationship Id="rId3" Type="http://schemas.openxmlformats.org/officeDocument/2006/relationships/tags" Target="../tags/tag4.xml"/><Relationship Id="rId2" Type="http://schemas.openxmlformats.org/officeDocument/2006/relationships/image" Target="../media/image28.png"/><Relationship Id="rId1" Type="http://schemas.openxmlformats.org/officeDocument/2006/relationships/tags" Target="../tags/tag3.xml"/></Relationships>
</file>

<file path=ppt/slides/_rels/slide31.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image" Target="../media/image35.png"/><Relationship Id="rId7" Type="http://schemas.openxmlformats.org/officeDocument/2006/relationships/tags" Target="../tags/tag10.xml"/><Relationship Id="rId6" Type="http://schemas.openxmlformats.org/officeDocument/2006/relationships/image" Target="../media/image34.png"/><Relationship Id="rId5" Type="http://schemas.openxmlformats.org/officeDocument/2006/relationships/tags" Target="../tags/tag9.xml"/><Relationship Id="rId4" Type="http://schemas.openxmlformats.org/officeDocument/2006/relationships/image" Target="../media/image32.png"/><Relationship Id="rId3" Type="http://schemas.openxmlformats.org/officeDocument/2006/relationships/tags" Target="../tags/tag8.xml"/><Relationship Id="rId2" Type="http://schemas.openxmlformats.org/officeDocument/2006/relationships/image" Target="../media/image29.png"/><Relationship Id="rId16" Type="http://schemas.openxmlformats.org/officeDocument/2006/relationships/slideLayout" Target="../slideLayouts/slideLayout2.xml"/><Relationship Id="rId15" Type="http://schemas.openxmlformats.org/officeDocument/2006/relationships/image" Target="../media/image36.png"/><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image" Target="../media/image33.png"/><Relationship Id="rId11" Type="http://schemas.openxmlformats.org/officeDocument/2006/relationships/tags" Target="../tags/tag12.xml"/><Relationship Id="rId10" Type="http://schemas.openxmlformats.org/officeDocument/2006/relationships/image" Target="../media/image28.png"/><Relationship Id="rId1" Type="http://schemas.openxmlformats.org/officeDocument/2006/relationships/tags" Target="../tags/tag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tags" Target="../tags/tag17.xml"/><Relationship Id="rId7" Type="http://schemas.openxmlformats.org/officeDocument/2006/relationships/image" Target="../media/image42.png"/><Relationship Id="rId6" Type="http://schemas.openxmlformats.org/officeDocument/2006/relationships/tags" Target="../tags/tag16.xml"/><Relationship Id="rId5" Type="http://schemas.openxmlformats.org/officeDocument/2006/relationships/image" Target="../media/image41.png"/><Relationship Id="rId4" Type="http://schemas.openxmlformats.org/officeDocument/2006/relationships/tags" Target="../tags/tag15.xml"/><Relationship Id="rId3" Type="http://schemas.openxmlformats.org/officeDocument/2006/relationships/image" Target="../media/image40.jpeg"/><Relationship Id="rId2" Type="http://schemas.openxmlformats.org/officeDocument/2006/relationships/image" Target="../media/image39.png"/><Relationship Id="rId17" Type="http://schemas.openxmlformats.org/officeDocument/2006/relationships/notesSlide" Target="../notesSlides/notesSlide22.xml"/><Relationship Id="rId16" Type="http://schemas.openxmlformats.org/officeDocument/2006/relationships/slideLayout" Target="../slideLayouts/slideLayout2.xml"/><Relationship Id="rId15" Type="http://schemas.openxmlformats.org/officeDocument/2006/relationships/image" Target="../media/image48.png"/><Relationship Id="rId14" Type="http://schemas.openxmlformats.org/officeDocument/2006/relationships/image" Target="../media/image47.png"/><Relationship Id="rId13" Type="http://schemas.openxmlformats.org/officeDocument/2006/relationships/image" Target="../media/image46.png"/><Relationship Id="rId12" Type="http://schemas.openxmlformats.org/officeDocument/2006/relationships/image" Target="../media/image45.png"/><Relationship Id="rId11" Type="http://schemas.openxmlformats.org/officeDocument/2006/relationships/image" Target="../media/image44.png"/><Relationship Id="rId10" Type="http://schemas.openxmlformats.org/officeDocument/2006/relationships/tags" Target="../tags/tag18.xml"/><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2.xml"/><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tags" Target="../tags/tag20.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tags" Target="../tags/tag19.xml"/><Relationship Id="rId1" Type="http://schemas.openxmlformats.org/officeDocument/2006/relationships/image" Target="../media/image49.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tags" Target="../tags/tag21.xml"/></Relationships>
</file>

<file path=ppt/slides/_rels/slide38.xml.rels><?xml version="1.0" encoding="UTF-8" standalone="yes"?>
<Relationships xmlns="http://schemas.openxmlformats.org/package/2006/relationships"><Relationship Id="rId9" Type="http://schemas.openxmlformats.org/officeDocument/2006/relationships/image" Target="../media/image61.png"/><Relationship Id="rId8" Type="http://schemas.openxmlformats.org/officeDocument/2006/relationships/tags" Target="../tags/tag25.xml"/><Relationship Id="rId7" Type="http://schemas.openxmlformats.org/officeDocument/2006/relationships/image" Target="../media/image60.png"/><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image" Target="../media/image59.png"/><Relationship Id="rId3" Type="http://schemas.openxmlformats.org/officeDocument/2006/relationships/tags" Target="../tags/tag22.xml"/><Relationship Id="rId2" Type="http://schemas.openxmlformats.org/officeDocument/2006/relationships/image" Target="../media/image58.jpeg"/><Relationship Id="rId15" Type="http://schemas.openxmlformats.org/officeDocument/2006/relationships/notesSlide" Target="../notesSlides/notesSlide27.xml"/><Relationship Id="rId14" Type="http://schemas.openxmlformats.org/officeDocument/2006/relationships/slideLayout" Target="../slideLayouts/slideLayout2.xml"/><Relationship Id="rId13" Type="http://schemas.openxmlformats.org/officeDocument/2006/relationships/image" Target="../media/image62.png"/><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5400" dirty="0"/>
              <a:t>《</a:t>
            </a:r>
            <a:r>
              <a:rPr lang="zh-CN" altLang="en-US" sz="5400" dirty="0"/>
              <a:t>人工智能的数学基础</a:t>
            </a:r>
            <a:r>
              <a:rPr lang="en-US" altLang="zh-CN" sz="5400" dirty="0"/>
              <a:t>》</a:t>
            </a:r>
            <a:endParaRPr lang="zh-CN" altLang="en-US" sz="5400" dirty="0"/>
          </a:p>
        </p:txBody>
      </p:sp>
      <p:sp>
        <p:nvSpPr>
          <p:cNvPr id="3" name="副标题 2"/>
          <p:cNvSpPr>
            <a:spLocks noGrp="1"/>
          </p:cNvSpPr>
          <p:nvPr>
            <p:ph type="subTitle" idx="1"/>
          </p:nvPr>
        </p:nvSpPr>
        <p:spPr/>
        <p:txBody>
          <a:bodyPr/>
          <a:lstStyle/>
          <a:p>
            <a:r>
              <a:rPr lang="zh-CN" altLang="en-US" dirty="0"/>
              <a:t>王子贺</a:t>
            </a:r>
            <a:endParaRPr lang="zh-CN" altLang="en-US" dirty="0"/>
          </a:p>
        </p:txBody>
      </p:sp>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高维数据</a:t>
            </a:r>
            <a:endParaRPr lang="zh-CN" altLang="en-US" dirty="0"/>
          </a:p>
        </p:txBody>
      </p:sp>
      <p:sp>
        <p:nvSpPr>
          <p:cNvPr id="3" name="内容占位符 2"/>
          <p:cNvSpPr>
            <a:spLocks noGrp="1"/>
          </p:cNvSpPr>
          <p:nvPr>
            <p:ph idx="1"/>
          </p:nvPr>
        </p:nvSpPr>
        <p:spPr/>
        <p:txBody>
          <a:bodyPr>
            <a:normAutofit/>
          </a:bodyPr>
          <a:lstStyle/>
          <a:p>
            <a:r>
              <a:rPr lang="zh-CN" altLang="en-US" sz="2400" dirty="0"/>
              <a:t>几何特性</a:t>
            </a:r>
            <a:endParaRPr lang="en-US" altLang="zh-CN" sz="2400" dirty="0"/>
          </a:p>
          <a:p>
            <a:pPr lvl="1"/>
            <a:r>
              <a:rPr lang="zh-CN" altLang="en-US" sz="2000" dirty="0"/>
              <a:t>任意两点之间的距离大致相同</a:t>
            </a:r>
            <a:endParaRPr lang="en-US" altLang="zh-CN" sz="2000" dirty="0"/>
          </a:p>
          <a:p>
            <a:pPr lvl="1"/>
            <a:r>
              <a:rPr lang="zh-CN" altLang="en-US" sz="2000" dirty="0"/>
              <a:t>体积的分布</a:t>
            </a:r>
            <a:endParaRPr lang="en-US" altLang="zh-CN" sz="2000" dirty="0"/>
          </a:p>
          <a:p>
            <a:pPr lvl="1"/>
            <a:r>
              <a:rPr lang="zh-CN" altLang="en-US" sz="2000" dirty="0"/>
              <a:t>近似正交性</a:t>
            </a:r>
            <a:endParaRPr lang="en-US" altLang="zh-CN" sz="2000" dirty="0"/>
          </a:p>
          <a:p>
            <a:r>
              <a:rPr lang="zh-CN" altLang="en-US" sz="2400" dirty="0"/>
              <a:t>概率特性</a:t>
            </a:r>
            <a:endParaRPr lang="en-US" altLang="zh-CN" sz="2000" dirty="0"/>
          </a:p>
          <a:p>
            <a:pPr lvl="1"/>
            <a:r>
              <a:rPr lang="zh-CN" altLang="en-US" sz="2000" dirty="0"/>
              <a:t>均匀分布</a:t>
            </a:r>
            <a:endParaRPr lang="en-US" altLang="zh-CN" sz="2000" dirty="0"/>
          </a:p>
          <a:p>
            <a:pPr lvl="1"/>
            <a:r>
              <a:rPr lang="zh-CN" altLang="en-US" sz="2000" dirty="0"/>
              <a:t>正态分布</a:t>
            </a:r>
            <a:endParaRPr lang="zh-CN" altLang="en-US" sz="2000" dirty="0"/>
          </a:p>
        </p:txBody>
      </p:sp>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高维分布</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sz="2400" dirty="0"/>
                  <a:t>每个维度的坐标服从标准正态分布，生成点</a:t>
                </a:r>
                <a14:m>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𝑧</m:t>
                    </m:r>
                  </m:oMath>
                </a14:m>
                <a:r>
                  <a:rPr lang="zh-CN" altLang="en-US" sz="2400" b="0" dirty="0"/>
                  <a:t>。两点间的距离为</a:t>
                </a:r>
                <a:endParaRPr lang="en-US" altLang="zh-CN" sz="2400" b="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𝑧</m:t>
                              </m:r>
                            </m:e>
                          </m:d>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𝑑</m:t>
                          </m:r>
                        </m:sup>
                        <m:e>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𝑖</m:t>
                                      </m:r>
                                    </m:sub>
                                  </m:sSub>
                                </m:e>
                              </m:d>
                            </m:e>
                            <m:sup>
                              <m:r>
                                <a:rPr lang="en-US" altLang="zh-CN" sz="2400" b="0" i="1" smtClean="0">
                                  <a:latin typeface="Cambria Math" panose="02040503050406030204" pitchFamily="18" charset="0"/>
                                </a:rPr>
                                <m:t>2</m:t>
                              </m:r>
                            </m:sup>
                          </m:sSup>
                        </m:e>
                      </m:nary>
                    </m:oMath>
                  </m:oMathPara>
                </a14:m>
                <a:endParaRPr lang="en-US" altLang="zh-CN" sz="2400" dirty="0"/>
              </a:p>
              <a:p>
                <a:r>
                  <a:rPr lang="zh-CN" altLang="en-US" sz="2400" dirty="0"/>
                  <a:t>令</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𝑖</m:t>
                                </m:r>
                              </m:sub>
                            </m:sSub>
                          </m:e>
                        </m:d>
                      </m:e>
                      <m:sup>
                        <m:r>
                          <a:rPr lang="en-US" altLang="zh-CN" sz="2400" b="0" i="1" smtClean="0">
                            <a:latin typeface="Cambria Math" panose="02040503050406030204" pitchFamily="18" charset="0"/>
                          </a:rPr>
                          <m:t>2</m:t>
                        </m:r>
                      </m:sup>
                    </m:sSup>
                  </m:oMath>
                </a14:m>
                <a:r>
                  <a:rPr lang="en-US" altLang="zh-CN" sz="2400" dirty="0"/>
                  <a:t>,</a:t>
                </a:r>
                <a:r>
                  <a:rPr lang="zh-CN" altLang="en-US" sz="2400" dirty="0"/>
                  <a:t>那么</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oMath>
                </a14:m>
                <a:r>
                  <a:rPr lang="zh-CN" altLang="en-US" sz="2400" dirty="0"/>
                  <a:t>服从相同的分布，两点距离</a:t>
                </a:r>
                <a:r>
                  <a:rPr lang="zh-CN" altLang="en-US" sz="2400" dirty="0">
                    <a:solidFill>
                      <a:srgbClr val="FF0000"/>
                    </a:solidFill>
                  </a:rPr>
                  <a:t>？</a:t>
                </a:r>
                <a:endParaRPr lang="en-US" altLang="zh-CN" sz="2400" dirty="0">
                  <a:solidFill>
                    <a:srgbClr val="FF0000"/>
                  </a:solidFill>
                </a:endParaRPr>
              </a:p>
              <a:p>
                <a:r>
                  <a:rPr lang="zh-CN" altLang="en-US" sz="2400" dirty="0"/>
                  <a:t>根据大数定律</a:t>
                </a:r>
                <a:endParaRPr lang="en-US" altLang="zh-CN" sz="2400" dirty="0"/>
              </a:p>
              <a:p>
                <a:pPr marL="0" indent="0">
                  <a:buNone/>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Pr</m:t>
                          </m:r>
                        </m:fName>
                        <m:e>
                          <m:d>
                            <m:dPr>
                              <m:ctrlPr>
                                <a:rPr lang="en-US" altLang="zh-CN" sz="2400" b="0" i="1" smtClean="0">
                                  <a:latin typeface="Cambria Math" panose="02040503050406030204" pitchFamily="18" charset="0"/>
                                </a:rPr>
                              </m:ctrlPr>
                            </m:dPr>
                            <m:e>
                              <m:d>
                                <m:dPr>
                                  <m:begChr m:val="|"/>
                                  <m:endChr m:val="|"/>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𝑑</m:t>
                                          </m:r>
                                        </m:sub>
                                      </m:sSub>
                                    </m:num>
                                    <m:den>
                                      <m:r>
                                        <a:rPr lang="en-US" altLang="zh-CN" sz="2400" b="0" i="1" smtClean="0">
                                          <a:latin typeface="Cambria Math" panose="02040503050406030204" pitchFamily="18" charset="0"/>
                                        </a:rPr>
                                        <m:t>𝑑</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𝜖</m:t>
                              </m:r>
                            </m:e>
                          </m:d>
                        </m:e>
                      </m:func>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𝑉𝑎𝑟</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num>
                        <m:den>
                          <m:r>
                            <a:rPr lang="en-US" altLang="zh-CN" sz="2400" b="0" i="1" smtClean="0">
                              <a:latin typeface="Cambria Math" panose="02040503050406030204" pitchFamily="18" charset="0"/>
                            </a:rPr>
                            <m:t>𝑑</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𝜖</m:t>
                              </m:r>
                            </m:e>
                            <m:sup>
                              <m:r>
                                <a:rPr lang="en-US" altLang="zh-CN" sz="2400" b="0" i="1" smtClean="0">
                                  <a:latin typeface="Cambria Math" panose="02040503050406030204" pitchFamily="18" charset="0"/>
                                </a:rPr>
                                <m:t>2</m:t>
                              </m:r>
                            </m:sup>
                          </m:sSup>
                        </m:den>
                      </m:f>
                    </m:oMath>
                  </m:oMathPara>
                </a14:m>
                <a:endParaRPr lang="en-US" altLang="zh-CN" sz="2400" dirty="0"/>
              </a:p>
              <a:p>
                <a:r>
                  <a:rPr lang="zh-CN" altLang="en-US" sz="2400" dirty="0"/>
                  <a:t>随着</a:t>
                </a:r>
                <a14:m>
                  <m:oMath xmlns:m="http://schemas.openxmlformats.org/officeDocument/2006/math">
                    <m:r>
                      <a:rPr lang="en-US" altLang="zh-CN" sz="2400" b="0" i="1" smtClean="0">
                        <a:latin typeface="Cambria Math" panose="02040503050406030204" pitchFamily="18" charset="0"/>
                      </a:rPr>
                      <m:t>𝑑</m:t>
                    </m:r>
                  </m:oMath>
                </a14:m>
                <a:r>
                  <a:rPr lang="zh-CN" altLang="en-US" sz="2400" dirty="0"/>
                  <a:t>的增大，距离的分布会越来越集中</a:t>
                </a:r>
                <a:endParaRPr lang="en-US" altLang="zh-CN" sz="2400" dirty="0"/>
              </a:p>
              <a:p>
                <a:r>
                  <a:rPr lang="zh-CN" altLang="en-US" sz="2400" dirty="0"/>
                  <a:t>标准正态分布换成其他分布，性质一样</a:t>
                </a:r>
                <a:endParaRPr lang="zh-CN" altLang="en-US" sz="2400"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单位球</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sz="2400" dirty="0"/>
                  <a:t>单位圆的周长 </a:t>
                </a:r>
                <a14:m>
                  <m:oMath xmlns:m="http://schemas.openxmlformats.org/officeDocument/2006/math">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𝜋</m:t>
                    </m:r>
                  </m:oMath>
                </a14:m>
                <a:r>
                  <a:rPr lang="en-US" altLang="zh-CN" sz="2400" dirty="0"/>
                  <a:t>,</a:t>
                </a:r>
                <a:r>
                  <a:rPr lang="zh-CN" altLang="en-US" sz="2400" dirty="0"/>
                  <a:t>面积</a:t>
                </a:r>
                <a14:m>
                  <m:oMath xmlns:m="http://schemas.openxmlformats.org/officeDocument/2006/math">
                    <m:r>
                      <a:rPr lang="en-US" altLang="zh-CN" sz="2400" b="0" i="1" smtClean="0">
                        <a:latin typeface="Cambria Math" panose="02040503050406030204" pitchFamily="18" charset="0"/>
                      </a:rPr>
                      <m:t>𝜋</m:t>
                    </m:r>
                  </m:oMath>
                </a14:m>
                <a:endParaRPr lang="en-US" altLang="zh-CN" sz="2400" dirty="0"/>
              </a:p>
              <a:p>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b="0" i="1" smtClean="0">
                            <a:latin typeface="Cambria Math" panose="02040503050406030204" pitchFamily="18" charset="0"/>
                          </a:rPr>
                          <m:t>3</m:t>
                        </m:r>
                      </m:sup>
                    </m:sSup>
                  </m:oMath>
                </a14:m>
                <a:r>
                  <a:rPr lang="zh-CN" altLang="en-US" sz="2400" dirty="0"/>
                  <a:t>中单位球的表面积</a:t>
                </a:r>
                <a14:m>
                  <m:oMath xmlns:m="http://schemas.openxmlformats.org/officeDocument/2006/math">
                    <m:r>
                      <a:rPr lang="en-US" altLang="zh-CN" sz="2400" b="0" i="1" smtClean="0">
                        <a:latin typeface="Cambria Math" panose="02040503050406030204" pitchFamily="18" charset="0"/>
                      </a:rPr>
                      <m:t>4</m:t>
                    </m:r>
                    <m:r>
                      <a:rPr lang="en-US" altLang="zh-CN" sz="2400" b="0" i="1" smtClean="0">
                        <a:latin typeface="Cambria Math" panose="02040503050406030204" pitchFamily="18" charset="0"/>
                      </a:rPr>
                      <m:t>𝜋</m:t>
                    </m:r>
                  </m:oMath>
                </a14:m>
                <a:r>
                  <a:rPr lang="en-US" altLang="zh-CN" sz="2400" dirty="0"/>
                  <a:t>,</a:t>
                </a:r>
                <a:r>
                  <a:rPr lang="zh-CN" altLang="en-US" sz="2400" dirty="0"/>
                  <a:t>体积</a:t>
                </a:r>
                <a14:m>
                  <m:oMath xmlns:m="http://schemas.openxmlformats.org/officeDocument/2006/math">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4</m:t>
                        </m:r>
                        <m:r>
                          <a:rPr lang="en-US" altLang="zh-CN" sz="2400" b="0" i="1" smtClean="0">
                            <a:latin typeface="Cambria Math" panose="02040503050406030204" pitchFamily="18" charset="0"/>
                          </a:rPr>
                          <m:t>𝜋</m:t>
                        </m:r>
                      </m:num>
                      <m:den>
                        <m:r>
                          <a:rPr lang="en-US" altLang="zh-CN" sz="2400" b="0" i="1" smtClean="0">
                            <a:latin typeface="Cambria Math" panose="02040503050406030204" pitchFamily="18" charset="0"/>
                          </a:rPr>
                          <m:t>3</m:t>
                        </m:r>
                      </m:den>
                    </m:f>
                  </m:oMath>
                </a14:m>
                <a:endParaRPr lang="en-US" altLang="zh-CN" sz="2400" dirty="0"/>
              </a:p>
              <a:p>
                <a:r>
                  <a:rPr lang="zh-CN" altLang="en-US" sz="2400" dirty="0"/>
                  <a:t>在</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𝑅</m:t>
                        </m:r>
                      </m:e>
                      <m:sup>
                        <m:r>
                          <a:rPr lang="en-US" altLang="zh-CN" sz="2400" b="0" i="1" smtClean="0">
                            <a:latin typeface="Cambria Math" panose="02040503050406030204" pitchFamily="18" charset="0"/>
                          </a:rPr>
                          <m:t>𝑑</m:t>
                        </m:r>
                      </m:sup>
                    </m:sSup>
                  </m:oMath>
                </a14:m>
                <a:r>
                  <a:rPr lang="zh-CN" altLang="en-US" sz="2400" dirty="0"/>
                  <a:t>空间中</a:t>
                </a:r>
                <a:endParaRPr lang="en-US" altLang="zh-CN" sz="2400" dirty="0"/>
              </a:p>
              <a:p>
                <a:pPr lvl="1"/>
                <a:r>
                  <a:rPr lang="zh-CN" altLang="en-US" sz="2000" dirty="0"/>
                  <a:t>表面积：</a:t>
                </a:r>
                <a14:m>
                  <m:oMath xmlns:m="http://schemas.openxmlformats.org/officeDocument/2006/math">
                    <m:r>
                      <a:rPr lang="en-US" altLang="zh-CN" sz="2000" b="0" i="1" smtClean="0">
                        <a:latin typeface="Cambria Math" panose="02040503050406030204" pitchFamily="18" charset="0"/>
                      </a:rPr>
                      <m:t>𝐴</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𝑑</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2</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𝜋</m:t>
                            </m:r>
                          </m:e>
                          <m:sup>
                            <m:r>
                              <a:rPr lang="en-US" altLang="zh-CN" sz="2000" i="1">
                                <a:latin typeface="Cambria Math" panose="02040503050406030204" pitchFamily="18" charset="0"/>
                              </a:rPr>
                              <m:t>𝑑</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m:t>
                            </m:r>
                          </m:sup>
                        </m:sSup>
                      </m:num>
                      <m:den>
                        <m:r>
                          <m:rPr>
                            <m:sty m:val="p"/>
                          </m:rPr>
                          <a:rPr lang="en-US" altLang="zh-CN" sz="2000" b="0" i="0" smtClean="0">
                            <a:latin typeface="Cambria Math" panose="02040503050406030204" pitchFamily="18" charset="0"/>
                          </a:rPr>
                          <m:t>Γ</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m:t>
                        </m:r>
                      </m:den>
                    </m:f>
                  </m:oMath>
                </a14:m>
                <a:endParaRPr lang="en-US" altLang="zh-CN" sz="2000" b="0" dirty="0"/>
              </a:p>
              <a:p>
                <a:pPr lvl="1"/>
                <a:r>
                  <a:rPr lang="zh-CN" altLang="en-US" sz="2000" dirty="0"/>
                  <a:t>体积：</a:t>
                </a:r>
                <a14:m>
                  <m:oMath xmlns:m="http://schemas.openxmlformats.org/officeDocument/2006/math">
                    <m:r>
                      <a:rPr lang="en-US" altLang="zh-CN" sz="2000" b="0" i="1" smtClean="0">
                        <a:latin typeface="Cambria Math" panose="02040503050406030204" pitchFamily="18" charset="0"/>
                      </a:rPr>
                      <m:t>𝑉</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𝑑</m:t>
                        </m:r>
                      </m:e>
                    </m:d>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2</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𝜋</m:t>
                            </m:r>
                          </m:e>
                          <m:sup>
                            <m:r>
                              <a:rPr lang="en-US" altLang="zh-CN" sz="2000" i="1">
                                <a:latin typeface="Cambria Math" panose="02040503050406030204" pitchFamily="18" charset="0"/>
                              </a:rPr>
                              <m:t>𝑑</m:t>
                            </m:r>
                            <m:r>
                              <a:rPr lang="en-US" altLang="zh-CN" sz="2000" i="1">
                                <a:latin typeface="Cambria Math" panose="02040503050406030204" pitchFamily="18" charset="0"/>
                              </a:rPr>
                              <m:t>/</m:t>
                            </m:r>
                            <m:r>
                              <a:rPr lang="en-US" altLang="zh-CN" sz="2000" i="1">
                                <a:latin typeface="Cambria Math" panose="02040503050406030204" pitchFamily="18" charset="0"/>
                              </a:rPr>
                              <m:t>2</m:t>
                            </m:r>
                          </m:sup>
                        </m:sSup>
                      </m:num>
                      <m:den>
                        <m:r>
                          <a:rPr lang="en-US" altLang="zh-CN" sz="2000" i="1">
                            <a:latin typeface="Cambria Math" panose="02040503050406030204" pitchFamily="18" charset="0"/>
                          </a:rPr>
                          <m:t>𝑑</m:t>
                        </m:r>
                        <m:r>
                          <m:rPr>
                            <m:sty m:val="p"/>
                          </m:rPr>
                          <a:rPr lang="en-US" altLang="zh-CN" sz="2000">
                            <a:latin typeface="Cambria Math" panose="02040503050406030204" pitchFamily="18" charset="0"/>
                          </a:rPr>
                          <m:t>Γ</m:t>
                        </m:r>
                        <m:r>
                          <a:rPr lang="en-US" altLang="zh-CN" sz="2000" i="1">
                            <a:latin typeface="Cambria Math" panose="02040503050406030204" pitchFamily="18" charset="0"/>
                          </a:rPr>
                          <m:t>(</m:t>
                        </m:r>
                        <m:r>
                          <a:rPr lang="en-US" altLang="zh-CN" sz="2000" i="1">
                            <a:latin typeface="Cambria Math" panose="02040503050406030204" pitchFamily="18" charset="0"/>
                          </a:rPr>
                          <m:t>𝑑</m:t>
                        </m:r>
                        <m:r>
                          <a:rPr lang="en-US" altLang="zh-CN" sz="2000" i="1">
                            <a:latin typeface="Cambria Math" panose="02040503050406030204" pitchFamily="18" charset="0"/>
                          </a:rPr>
                          <m:t>/</m:t>
                        </m:r>
                        <m:r>
                          <a:rPr lang="en-US" altLang="zh-CN" sz="2000" i="1">
                            <a:latin typeface="Cambria Math" panose="02040503050406030204" pitchFamily="18" charset="0"/>
                          </a:rPr>
                          <m:t>2</m:t>
                        </m:r>
                        <m:r>
                          <a:rPr lang="en-US" altLang="zh-CN" sz="2000" i="1">
                            <a:latin typeface="Cambria Math" panose="02040503050406030204" pitchFamily="18" charset="0"/>
                          </a:rPr>
                          <m:t>)</m:t>
                        </m:r>
                      </m:den>
                    </m:f>
                  </m:oMath>
                </a14:m>
                <a:endParaRPr lang="en-US" altLang="zh-CN" sz="2000" dirty="0"/>
              </a:p>
              <a:p>
                <a:pPr lvl="1"/>
                <a:r>
                  <a:rPr lang="zh-CN" altLang="en-US" sz="2000" dirty="0"/>
                  <a:t>其中</a:t>
                </a:r>
                <a14:m>
                  <m:oMath xmlns:m="http://schemas.openxmlformats.org/officeDocument/2006/math">
                    <m:r>
                      <m:rPr>
                        <m:sty m:val="p"/>
                      </m:rPr>
                      <a:rPr lang="en-US" altLang="zh-CN" sz="2000" b="0" i="0" smtClean="0">
                        <a:latin typeface="Cambria Math" panose="02040503050406030204" pitchFamily="18" charset="0"/>
                      </a:rPr>
                      <m:t>Γ</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0" smtClean="0">
                        <a:latin typeface="Cambria Math" panose="02040503050406030204" pitchFamily="18" charset="0"/>
                      </a:rPr>
                      <m:t> </m:t>
                    </m:r>
                    <m:r>
                      <m:rPr>
                        <m:sty m:val="p"/>
                      </m:rPr>
                      <a:rPr lang="en-US" altLang="zh-CN" sz="2000" b="0" i="0" smtClean="0">
                        <a:latin typeface="Cambria Math" panose="02040503050406030204" pitchFamily="18" charset="0"/>
                      </a:rPr>
                      <m:t>Γ</m:t>
                    </m:r>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e>
                    </m:d>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𝜋</m:t>
                        </m:r>
                      </m:e>
                    </m:rad>
                  </m:oMath>
                </a14:m>
                <a:r>
                  <a:rPr lang="en-US" altLang="zh-CN" sz="2000" dirty="0"/>
                  <a:t>,  </a:t>
                </a:r>
                <a14:m>
                  <m:oMath xmlns:m="http://schemas.openxmlformats.org/officeDocument/2006/math">
                    <m:r>
                      <m:rPr>
                        <m:sty m:val="p"/>
                      </m:rPr>
                      <a:rPr lang="en-US" altLang="zh-CN" sz="2000" b="0" i="0" dirty="0" smtClean="0">
                        <a:latin typeface="Cambria Math" panose="02040503050406030204" pitchFamily="18" charset="0"/>
                      </a:rPr>
                      <m:t>Γ</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r>
                      <a:rPr lang="en-US" altLang="zh-CN" sz="2000" b="0" i="1" dirty="0" smtClean="0">
                        <a:latin typeface="Cambria Math" panose="02040503050406030204" pitchFamily="18" charset="0"/>
                      </a:rPr>
                      <m:t>)</m:t>
                    </m:r>
                    <m:r>
                      <m:rPr>
                        <m:sty m:val="p"/>
                      </m:rPr>
                      <a:rPr lang="en-US" altLang="zh-CN" sz="2000" b="0" i="0" dirty="0" smtClean="0">
                        <a:latin typeface="Cambria Math" panose="02040503050406030204" pitchFamily="18" charset="0"/>
                      </a:rPr>
                      <m:t>Γ</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r>
                      <a:rPr lang="en-US" altLang="zh-CN" sz="2000" b="0" i="1" dirty="0" smtClean="0">
                        <a:latin typeface="Cambria Math" panose="02040503050406030204" pitchFamily="18" charset="0"/>
                      </a:rPr>
                      <m:t>)</m:t>
                    </m:r>
                  </m:oMath>
                </a14:m>
                <a:endParaRPr lang="en-US" altLang="zh-CN" sz="2000" dirty="0"/>
              </a:p>
              <a:p>
                <a:pPr lvl="1"/>
                <a:r>
                  <a:rPr lang="zh-CN" altLang="en-US" sz="2000" dirty="0"/>
                  <a:t>随着</a:t>
                </a:r>
                <a14:m>
                  <m:oMath xmlns:m="http://schemas.openxmlformats.org/officeDocument/2006/math">
                    <m:r>
                      <a:rPr lang="en-US" altLang="zh-CN" sz="2000" b="0" i="1" smtClean="0">
                        <a:latin typeface="Cambria Math" panose="02040503050406030204" pitchFamily="18" charset="0"/>
                      </a:rPr>
                      <m:t>𝑑</m:t>
                    </m:r>
                  </m:oMath>
                </a14:m>
                <a:r>
                  <a:rPr lang="zh-CN" altLang="en-US" sz="2000" dirty="0"/>
                  <a:t>增加，下降非常快</a:t>
                </a:r>
                <a:endParaRPr lang="en-US" altLang="zh-CN" sz="2000" dirty="0"/>
              </a:p>
              <a:p>
                <a:pPr lvl="1"/>
                <a:r>
                  <a:rPr lang="zh-CN" altLang="en-US" sz="2000" dirty="0"/>
                  <a:t>体积集中在表面上</a:t>
                </a:r>
                <a:endParaRPr lang="en-US" altLang="zh-CN" sz="2000" dirty="0"/>
              </a:p>
              <a:p>
                <a:pPr lvl="1"/>
                <a:endParaRPr lang="en-US" altLang="zh-CN" sz="2000" dirty="0"/>
              </a:p>
              <a:p>
                <a:pPr lvl="1"/>
                <a:endParaRPr lang="zh-CN" altLang="en-US" sz="2000"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单位球体积分布</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sz="2400" dirty="0"/>
                  <a:t>球的大部分体积集中在厚度为</a:t>
                </a: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𝑑</m:t>
                            </m:r>
                          </m:e>
                        </m:rad>
                      </m:den>
                    </m:f>
                    <m:r>
                      <a:rPr lang="en-US" altLang="zh-CN" sz="2400" b="0" i="1" smtClean="0">
                        <a:latin typeface="Cambria Math" panose="02040503050406030204" pitchFamily="18" charset="0"/>
                      </a:rPr>
                      <m:t>)</m:t>
                    </m:r>
                  </m:oMath>
                </a14:m>
                <a:r>
                  <a:rPr lang="zh-CN" altLang="en-US" sz="2400" dirty="0"/>
                  <a:t>的赤道附近</a:t>
                </a:r>
                <a:endParaRPr lang="en-US" altLang="zh-CN" sz="2400" dirty="0"/>
              </a:p>
              <a:p>
                <a:r>
                  <a:rPr lang="zh-CN" altLang="en-US" sz="2400" dirty="0"/>
                  <a:t>定理：对于</a:t>
                </a:r>
                <a14:m>
                  <m:oMath xmlns:m="http://schemas.openxmlformats.org/officeDocument/2006/math">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3</m:t>
                    </m:r>
                  </m:oMath>
                </a14:m>
                <a:r>
                  <a:rPr lang="en-US" altLang="zh-CN" sz="2400" dirty="0"/>
                  <a:t>,</a:t>
                </a:r>
                <a:r>
                  <a:rPr lang="zh-CN" altLang="en-US" sz="2400" dirty="0"/>
                  <a:t>至少</a:t>
                </a:r>
                <a14:m>
                  <m:oMath xmlns:m="http://schemas.openxmlformats.org/officeDocument/2006/math">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num>
                      <m:den>
                        <m:r>
                          <a:rPr lang="en-US" altLang="zh-CN" sz="2400" b="0" i="1" smtClean="0">
                            <a:latin typeface="Cambria Math" panose="02040503050406030204" pitchFamily="18" charset="0"/>
                          </a:rPr>
                          <m:t>𝑐</m:t>
                        </m:r>
                      </m:den>
                    </m:f>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𝑐</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sup>
                    </m:sSup>
                  </m:oMath>
                </a14:m>
                <a:r>
                  <a:rPr lang="zh-CN" altLang="en-US" sz="2400" dirty="0"/>
                  <a:t>比例的体积有</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𝑐</m:t>
                        </m:r>
                      </m:num>
                      <m:den>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e>
                        </m:rad>
                      </m:den>
                    </m:f>
                  </m:oMath>
                </a14:m>
                <a:endParaRPr lang="en-US" altLang="zh-CN" sz="2400" dirty="0"/>
              </a:p>
              <a:p>
                <a:r>
                  <a:rPr lang="zh-CN" altLang="en-US" sz="2400" dirty="0"/>
                  <a:t>证明：只需证明</a:t>
                </a:r>
                <a:endParaRPr lang="en-US" altLang="zh-CN" sz="2400" dirty="0"/>
              </a:p>
              <a:p>
                <a14:m>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𝑣𝑜𝑙</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r>
                          <a:rPr lang="en-US" altLang="zh-CN" sz="2400" b="0" i="1" smtClean="0">
                            <a:latin typeface="Cambria Math" panose="02040503050406030204" pitchFamily="18" charset="0"/>
                          </a:rPr>
                          <m:t>)</m:t>
                        </m:r>
                      </m:num>
                      <m:den>
                        <m:r>
                          <a:rPr lang="en-US" altLang="zh-CN" sz="2400" b="0" i="1" smtClean="0">
                            <a:latin typeface="Cambria Math" panose="02040503050406030204" pitchFamily="18" charset="0"/>
                          </a:rPr>
                          <m:t>𝑣𝑜𝑙</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𝑣𝑜𝑙</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𝐴</m:t>
                            </m:r>
                          </m:e>
                        </m:d>
                        <m:r>
                          <a:rPr lang="zh-CN" altLang="en-US" sz="2400" i="1">
                            <a:latin typeface="Cambria Math" panose="02040503050406030204" pitchFamily="18" charset="0"/>
                          </a:rPr>
                          <m:t>的</m:t>
                        </m:r>
                        <m:r>
                          <a:rPr lang="en-US" altLang="zh-CN" sz="2400" b="0" i="1" smtClean="0">
                            <a:latin typeface="Cambria Math" panose="02040503050406030204" pitchFamily="18" charset="0"/>
                          </a:rPr>
                          <m:t>𝑈𝐵</m:t>
                        </m:r>
                      </m:num>
                      <m:den>
                        <m:r>
                          <a:rPr lang="en-US" altLang="zh-CN" sz="2400" b="0" i="1" smtClean="0">
                            <a:latin typeface="Cambria Math" panose="02040503050406030204" pitchFamily="18" charset="0"/>
                          </a:rPr>
                          <m:t>𝑣𝑜𝑙</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𝐻</m:t>
                            </m:r>
                          </m:e>
                        </m:d>
                        <m:r>
                          <a:rPr lang="zh-CN" altLang="en-US" sz="2400" i="1">
                            <a:latin typeface="Cambria Math" panose="02040503050406030204" pitchFamily="18" charset="0"/>
                          </a:rPr>
                          <m:t>的</m:t>
                        </m:r>
                        <m:r>
                          <a:rPr lang="en-US" altLang="zh-CN" sz="2400" i="1" smtClean="0">
                            <a:latin typeface="Cambria Math" panose="02040503050406030204" pitchFamily="18" charset="0"/>
                          </a:rPr>
                          <m:t>𝐿𝐵</m:t>
                        </m:r>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num>
                      <m:den>
                        <m:r>
                          <a:rPr lang="en-US" altLang="zh-CN" sz="2400" i="1">
                            <a:latin typeface="Cambria Math" panose="02040503050406030204" pitchFamily="18" charset="0"/>
                          </a:rPr>
                          <m:t>𝑐</m:t>
                        </m:r>
                      </m:den>
                    </m:f>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𝑐</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rPr>
                          <m:t>2</m:t>
                        </m:r>
                      </m:sup>
                    </m:sSup>
                  </m:oMath>
                </a14:m>
                <a:endParaRPr lang="en-US" altLang="zh-CN" sz="2400" dirty="0"/>
              </a:p>
              <a:p>
                <a:r>
                  <a:rPr lang="en-US" altLang="zh-CN" sz="2400" dirty="0"/>
                  <a:t>A</a:t>
                </a:r>
                <a:r>
                  <a:rPr lang="zh-CN" altLang="en-US" sz="2400" dirty="0"/>
                  <a:t>和</a:t>
                </a:r>
                <a:r>
                  <a:rPr lang="en-US" altLang="zh-CN" sz="2400" dirty="0"/>
                  <a:t>H</a:t>
                </a:r>
                <a:r>
                  <a:rPr lang="zh-CN" altLang="en-US" sz="2400" dirty="0"/>
                  <a:t>如何估算</a:t>
                </a:r>
                <a:r>
                  <a:rPr lang="zh-CN" altLang="en-US" sz="2400" dirty="0">
                    <a:solidFill>
                      <a:srgbClr val="FF0000"/>
                    </a:solidFill>
                  </a:rPr>
                  <a:t>？</a:t>
                </a:r>
                <a:endParaRPr lang="zh-CN" altLang="en-US" sz="2400" dirty="0">
                  <a:solidFill>
                    <a:srgbClr val="FF0000"/>
                  </a:solidFill>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pic>
        <p:nvPicPr>
          <p:cNvPr id="6" name="图片 5"/>
          <p:cNvPicPr>
            <a:picLocks noChangeAspect="1"/>
          </p:cNvPicPr>
          <p:nvPr/>
        </p:nvPicPr>
        <p:blipFill>
          <a:blip r:embed="rId2"/>
          <a:stretch>
            <a:fillRect/>
          </a:stretch>
        </p:blipFill>
        <p:spPr>
          <a:xfrm>
            <a:off x="5021610" y="3085160"/>
            <a:ext cx="3493740" cy="28899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随机采样近似正交性</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a:lnSpc>
                    <a:spcPct val="100000"/>
                  </a:lnSpc>
                </a:pPr>
                <a:r>
                  <a:rPr lang="zh-CN" altLang="en-US" sz="2400" dirty="0">
                    <a:latin typeface="Cambria Math" panose="02040503050406030204" pitchFamily="18" charset="0"/>
                  </a:rPr>
                  <a:t>定理：从</a:t>
                </a:r>
                <a:r>
                  <a:rPr lang="en-US" altLang="zh-CN" sz="2400" dirty="0">
                    <a:latin typeface="Cambria Math" panose="02040503050406030204" pitchFamily="18" charset="0"/>
                  </a:rPr>
                  <a:t>d</a:t>
                </a:r>
                <a:r>
                  <a:rPr lang="zh-CN" altLang="en-US" sz="2400" dirty="0">
                    <a:latin typeface="Cambria Math" panose="02040503050406030204" pitchFamily="18" charset="0"/>
                  </a:rPr>
                  <a:t>维单位球中均匀采样</a:t>
                </a:r>
                <a:r>
                  <a:rPr lang="en-US" altLang="zh-CN" sz="2400" dirty="0">
                    <a:latin typeface="Cambria Math" panose="02040503050406030204" pitchFamily="18" charset="0"/>
                  </a:rPr>
                  <a:t>n</a:t>
                </a:r>
                <a:r>
                  <a:rPr lang="zh-CN" altLang="en-US" sz="2400" dirty="0">
                    <a:latin typeface="Cambria Math" panose="02040503050406030204" pitchFamily="18" charset="0"/>
                  </a:rPr>
                  <a:t>个点</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𝑛</m:t>
                        </m:r>
                      </m:sub>
                    </m:sSub>
                  </m:oMath>
                </a14:m>
                <a:r>
                  <a:rPr lang="en-US" altLang="zh-CN" sz="2400" dirty="0">
                    <a:latin typeface="Cambria Math" panose="02040503050406030204" pitchFamily="18" charset="0"/>
                  </a:rPr>
                  <a:t>,</a:t>
                </a:r>
                <a:r>
                  <a:rPr lang="zh-CN" altLang="en-US" sz="2400" dirty="0">
                    <a:latin typeface="Cambria Math" panose="02040503050406030204" pitchFamily="18" charset="0"/>
                  </a:rPr>
                  <a:t>以至少</a:t>
                </a:r>
                <a14:m>
                  <m:oMath xmlns:m="http://schemas.openxmlformats.org/officeDocument/2006/math">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m:rPr>
                        <m:sty m:val="p"/>
                      </m:rPr>
                      <a:rPr lang="en-US" altLang="zh-CN" sz="2400" i="1">
                        <a:latin typeface="Cambria Math" panose="02040503050406030204" pitchFamily="18" charset="0"/>
                      </a:rPr>
                      <m:t>O</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𝑛</m:t>
                        </m:r>
                      </m:den>
                    </m:f>
                    <m:r>
                      <a:rPr lang="en-US" altLang="zh-CN" sz="2400" b="0" i="1" smtClean="0">
                        <a:latin typeface="Cambria Math" panose="02040503050406030204" pitchFamily="18" charset="0"/>
                      </a:rPr>
                      <m:t>)</m:t>
                    </m:r>
                  </m:oMath>
                </a14:m>
                <a:r>
                  <a:rPr lang="zh-CN" altLang="en-US" sz="2400" dirty="0">
                    <a:latin typeface="Cambria Math" panose="02040503050406030204" pitchFamily="18" charset="0"/>
                  </a:rPr>
                  <a:t>概率满足</a:t>
                </a:r>
                <a:r>
                  <a:rPr lang="en-US" altLang="zh-CN" sz="2400" dirty="0">
                    <a:latin typeface="Cambria Math" panose="02040503050406030204" pitchFamily="18" charset="0"/>
                  </a:rPr>
                  <a:t> </a:t>
                </a:r>
                <a:endParaRPr lang="en-US" altLang="zh-CN" sz="2400" dirty="0">
                  <a:latin typeface="Cambria Math" panose="02040503050406030204" pitchFamily="18" charset="0"/>
                </a:endParaRPr>
              </a:p>
              <a:p>
                <a:pPr marL="0" indent="0" algn="ctr">
                  <a:lnSpc>
                    <a:spcPct val="100000"/>
                  </a:lnSpc>
                  <a:buNone/>
                </a:pPr>
                <a14:m>
                  <m:oMath xmlns:m="http://schemas.openxmlformats.org/officeDocument/2006/math">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𝑗</m:t>
                            </m:r>
                          </m:sub>
                        </m:sSub>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6</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ln</m:t>
                                </m:r>
                              </m:fName>
                              <m:e>
                                <m:r>
                                  <a:rPr lang="en-US" altLang="zh-CN" sz="2400" b="0" i="1" smtClean="0">
                                    <a:latin typeface="Cambria Math" panose="02040503050406030204" pitchFamily="18" charset="0"/>
                                  </a:rPr>
                                  <m:t>𝑛</m:t>
                                </m:r>
                              </m:e>
                            </m:func>
                          </m:e>
                        </m:rad>
                      </m:num>
                      <m:den>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e>
                        </m:rad>
                      </m:den>
                    </m:f>
                  </m:oMath>
                </a14:m>
                <a:r>
                  <a:rPr lang="en-US" altLang="zh-CN" sz="2400" dirty="0">
                    <a:latin typeface="Cambria Math" panose="02040503050406030204" pitchFamily="18" charset="0"/>
                  </a:rPr>
                  <a:t> </a:t>
                </a:r>
                <a:r>
                  <a:rPr lang="zh-CN" altLang="en-US" sz="2400" dirty="0">
                    <a:latin typeface="Cambria Math" panose="02040503050406030204" pitchFamily="18" charset="0"/>
                  </a:rPr>
                  <a:t>对于所有</a:t>
                </a:r>
                <a:r>
                  <a:rPr lang="en-US" altLang="zh-CN" sz="2400" dirty="0">
                    <a:latin typeface="Cambria Math" panose="02040503050406030204" pitchFamily="18" charset="0"/>
                  </a:rPr>
                  <a:t>(</a:t>
                </a:r>
                <a:r>
                  <a:rPr lang="en-US" altLang="zh-CN" sz="2400" dirty="0" err="1">
                    <a:latin typeface="Cambria Math" panose="02040503050406030204" pitchFamily="18" charset="0"/>
                  </a:rPr>
                  <a:t>i,j</a:t>
                </a:r>
                <a:r>
                  <a:rPr lang="en-US" altLang="zh-CN" sz="2400" dirty="0">
                    <a:latin typeface="Cambria Math" panose="02040503050406030204" pitchFamily="18" charset="0"/>
                  </a:rPr>
                  <a:t>)</a:t>
                </a:r>
                <a:r>
                  <a:rPr lang="zh-CN" altLang="en-US" sz="2400" dirty="0">
                    <a:latin typeface="Cambria Math" panose="02040503050406030204" pitchFamily="18" charset="0"/>
                  </a:rPr>
                  <a:t>组合</a:t>
                </a:r>
                <a:endParaRPr lang="en-US" altLang="zh-CN" sz="2400" dirty="0">
                  <a:latin typeface="Cambria Math" panose="02040503050406030204" pitchFamily="18" charset="0"/>
                </a:endParaRPr>
              </a:p>
              <a:p>
                <a:pPr>
                  <a:lnSpc>
                    <a:spcPct val="100000"/>
                  </a:lnSpc>
                </a:pPr>
                <a:r>
                  <a:rPr lang="zh-CN" altLang="en-US" sz="2400" dirty="0">
                    <a:latin typeface="Cambria Math" panose="02040503050406030204" pitchFamily="18" charset="0"/>
                  </a:rPr>
                  <a:t>证明：对于任意组合</a:t>
                </a:r>
                <a14:m>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oMath>
                </a14:m>
                <a:r>
                  <a:rPr lang="zh-CN" altLang="en-US" sz="2400" dirty="0">
                    <a:latin typeface="Cambria Math" panose="02040503050406030204" pitchFamily="18" charset="0"/>
                  </a:rPr>
                  <a:t>，我们把</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oMath>
                </a14:m>
                <a:r>
                  <a:rPr lang="zh-CN" altLang="en-US" sz="2400" dirty="0">
                    <a:latin typeface="Cambria Math" panose="02040503050406030204" pitchFamily="18" charset="0"/>
                  </a:rPr>
                  <a:t>当作基向量，则</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𝑗</m:t>
                        </m:r>
                      </m:sub>
                    </m:sSub>
                  </m:oMath>
                </a14:m>
                <a:r>
                  <a:rPr lang="zh-CN" altLang="en-US" sz="2400" dirty="0">
                    <a:latin typeface="Cambria Math" panose="02040503050406030204" pitchFamily="18" charset="0"/>
                  </a:rPr>
                  <a:t>在</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𝑥</m:t>
                        </m:r>
                      </m:e>
                      <m:sub>
                        <m:r>
                          <a:rPr lang="en-US" altLang="zh-CN" sz="2400" b="0" i="1" dirty="0" smtClean="0">
                            <a:latin typeface="Cambria Math" panose="02040503050406030204" pitchFamily="18" charset="0"/>
                          </a:rPr>
                          <m:t>𝑖</m:t>
                        </m:r>
                      </m:sub>
                    </m:sSub>
                  </m:oMath>
                </a14:m>
                <a:r>
                  <a:rPr lang="zh-CN" altLang="en-US" sz="2400" dirty="0">
                    <a:latin typeface="Cambria Math" panose="02040503050406030204" pitchFamily="18" charset="0"/>
                  </a:rPr>
                  <a:t>上的投影超过</a:t>
                </a:r>
                <a14:m>
                  <m:oMath xmlns:m="http://schemas.openxmlformats.org/officeDocument/2006/math">
                    <m:f>
                      <m:fPr>
                        <m:ctrlPr>
                          <a:rPr lang="en-US" altLang="zh-CN" sz="2400" i="1">
                            <a:latin typeface="Cambria Math" panose="02040503050406030204" pitchFamily="18" charset="0"/>
                          </a:rPr>
                        </m:ctrlPr>
                      </m:fPr>
                      <m:num>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6</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ln</m:t>
                                </m:r>
                              </m:fName>
                              <m:e>
                                <m:r>
                                  <a:rPr lang="en-US" altLang="zh-CN" sz="2400" i="1">
                                    <a:latin typeface="Cambria Math" panose="02040503050406030204" pitchFamily="18" charset="0"/>
                                  </a:rPr>
                                  <m:t>𝑛</m:t>
                                </m:r>
                              </m:e>
                            </m:func>
                          </m:e>
                        </m:rad>
                      </m:num>
                      <m:den>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𝑑</m:t>
                            </m:r>
                            <m:r>
                              <a:rPr lang="en-US" altLang="zh-CN" sz="2400" i="1">
                                <a:latin typeface="Cambria Math" panose="02040503050406030204" pitchFamily="18" charset="0"/>
                              </a:rPr>
                              <m:t>−</m:t>
                            </m:r>
                            <m:r>
                              <a:rPr lang="en-US" altLang="zh-CN" sz="2400" i="1">
                                <a:latin typeface="Cambria Math" panose="02040503050406030204" pitchFamily="18" charset="0"/>
                              </a:rPr>
                              <m:t>1</m:t>
                            </m:r>
                          </m:e>
                        </m:rad>
                      </m:den>
                    </m:f>
                  </m:oMath>
                </a14:m>
                <a:r>
                  <a:rPr lang="zh-CN" altLang="en-US" sz="2400" dirty="0">
                    <a:latin typeface="Cambria Math" panose="02040503050406030204" pitchFamily="18" charset="0"/>
                  </a:rPr>
                  <a:t>的概率至多为</a:t>
                </a:r>
                <a:endParaRPr lang="en-US" altLang="zh-CN" sz="2400" b="0" i="1" dirty="0">
                  <a:latin typeface="Cambria Math" panose="020405030504060302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𝑂</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i="1">
                                      <a:latin typeface="Cambria Math" panose="02040503050406030204" pitchFamily="18" charset="0"/>
                                    </a:rPr>
                                    <m:t>6</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ln</m:t>
                                      </m:r>
                                    </m:fName>
                                    <m:e>
                                      <m:r>
                                        <a:rPr lang="en-US" altLang="zh-CN" sz="2400" i="1">
                                          <a:latin typeface="Cambria Math" panose="02040503050406030204" pitchFamily="18" charset="0"/>
                                        </a:rPr>
                                        <m:t>𝑛</m:t>
                                      </m:r>
                                    </m:e>
                                  </m:func>
                                </m:num>
                                <m:den>
                                  <m:r>
                                    <a:rPr lang="en-US" altLang="zh-CN" sz="2400" b="0" i="1" smtClean="0">
                                      <a:latin typeface="Cambria Math" panose="02040503050406030204" pitchFamily="18" charset="0"/>
                                    </a:rPr>
                                    <m:t>2</m:t>
                                  </m:r>
                                </m:den>
                              </m:f>
                            </m:sup>
                          </m:sSup>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𝑂</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3</m:t>
                              </m:r>
                            </m:sup>
                          </m:sSup>
                        </m:e>
                      </m:d>
                    </m:oMath>
                  </m:oMathPara>
                </a14:m>
                <a:endParaRPr lang="en-US" altLang="zh-CN" sz="2400" b="0" dirty="0">
                  <a:latin typeface="Cambria Math" panose="02040503050406030204" pitchFamily="18" charset="0"/>
                </a:endParaRPr>
              </a:p>
              <a:p>
                <a:pPr marL="0" indent="0">
                  <a:lnSpc>
                    <a:spcPct val="100000"/>
                  </a:lnSpc>
                  <a:buNone/>
                </a:pPr>
                <a:r>
                  <a:rPr lang="zh-CN" altLang="en-US" sz="2400" dirty="0">
                    <a:latin typeface="Cambria Math" panose="02040503050406030204" pitchFamily="18" charset="0"/>
                  </a:rPr>
                  <a:t>    再利用</a:t>
                </a:r>
                <a:r>
                  <a:rPr lang="en-US" altLang="zh-CN" sz="2400" dirty="0">
                    <a:latin typeface="Cambria Math" panose="02040503050406030204" pitchFamily="18" charset="0"/>
                  </a:rPr>
                  <a:t>Union Bound</a:t>
                </a:r>
                <a:r>
                  <a:rPr lang="zh-CN" altLang="en-US" sz="2400" dirty="0">
                    <a:latin typeface="Cambria Math" panose="02040503050406030204" pitchFamily="18" charset="0"/>
                  </a:rPr>
                  <a:t>，得证</a:t>
                </a:r>
                <a:br>
                  <a:rPr lang="en-US" altLang="zh-CN" sz="2400" dirty="0">
                    <a:latin typeface="Cambria Math" panose="02040503050406030204" pitchFamily="18" charset="0"/>
                  </a:rPr>
                </a:br>
                <a:endParaRPr lang="en-US" altLang="zh-CN" sz="2400" dirty="0">
                  <a:latin typeface="Cambria Math" panose="020405030504060302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单位球随机采样</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sz="2400" dirty="0">
                    <a:latin typeface="Cambria Math" panose="02040503050406030204" pitchFamily="18" charset="0"/>
                  </a:rPr>
                  <a:t>定理：从单位球中均匀采样</a:t>
                </a:r>
                <a:r>
                  <a:rPr lang="en-US" altLang="zh-CN" sz="2400" dirty="0">
                    <a:latin typeface="Cambria Math" panose="02040503050406030204" pitchFamily="18" charset="0"/>
                  </a:rPr>
                  <a:t>n</a:t>
                </a:r>
                <a:r>
                  <a:rPr lang="zh-CN" altLang="en-US" sz="2400" dirty="0">
                    <a:latin typeface="Cambria Math" panose="02040503050406030204" pitchFamily="18" charset="0"/>
                  </a:rPr>
                  <a:t>个点</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𝑛</m:t>
                        </m:r>
                      </m:sub>
                    </m:sSub>
                  </m:oMath>
                </a14:m>
                <a:r>
                  <a:rPr lang="en-US" altLang="zh-CN" sz="2400" dirty="0">
                    <a:latin typeface="Cambria Math" panose="02040503050406030204" pitchFamily="18" charset="0"/>
                  </a:rPr>
                  <a:t>,</a:t>
                </a:r>
                <a:r>
                  <a:rPr lang="zh-CN" altLang="en-US" sz="2400" dirty="0">
                    <a:latin typeface="Cambria Math" panose="02040503050406030204" pitchFamily="18" charset="0"/>
                  </a:rPr>
                  <a:t>以至少</a:t>
                </a:r>
                <a14:m>
                  <m:oMath xmlns:m="http://schemas.openxmlformats.org/officeDocument/2006/math">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m:rPr>
                        <m:sty m:val="p"/>
                      </m:rPr>
                      <a:rPr lang="en-US" altLang="zh-CN" sz="2400" i="1">
                        <a:latin typeface="Cambria Math" panose="02040503050406030204" pitchFamily="18" charset="0"/>
                      </a:rPr>
                      <m:t>O</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𝑛</m:t>
                        </m:r>
                      </m:den>
                    </m:f>
                    <m:r>
                      <a:rPr lang="en-US" altLang="zh-CN" sz="2400" b="0" i="1" smtClean="0">
                        <a:latin typeface="Cambria Math" panose="02040503050406030204" pitchFamily="18" charset="0"/>
                      </a:rPr>
                      <m:t>)</m:t>
                    </m:r>
                  </m:oMath>
                </a14:m>
                <a:r>
                  <a:rPr lang="zh-CN" altLang="en-US" sz="2400" dirty="0">
                    <a:latin typeface="Cambria Math" panose="02040503050406030204" pitchFamily="18" charset="0"/>
                  </a:rPr>
                  <a:t>概率满足</a:t>
                </a:r>
                <a:r>
                  <a:rPr lang="en-US" altLang="zh-CN" sz="2400" dirty="0">
                    <a:latin typeface="Cambria Math" panose="02040503050406030204" pitchFamily="18" charset="0"/>
                  </a:rPr>
                  <a:t> </a:t>
                </a:r>
                <a:endParaRPr lang="en-US" altLang="zh-CN" sz="2400" dirty="0">
                  <a:latin typeface="Cambria Math" panose="02040503050406030204" pitchFamily="18" charset="0"/>
                </a:endParaRPr>
              </a:p>
              <a:p>
                <a:pPr marL="0" indent="0" algn="ctr">
                  <a:buNone/>
                </a:pPr>
                <a14:m>
                  <m:oMath xmlns:m="http://schemas.openxmlformats.org/officeDocument/2006/math">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𝑗</m:t>
                            </m:r>
                          </m:sub>
                        </m:sSub>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6</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ln</m:t>
                                </m:r>
                              </m:fName>
                              <m:e>
                                <m:r>
                                  <a:rPr lang="en-US" altLang="zh-CN" sz="2400" b="0" i="1" smtClean="0">
                                    <a:latin typeface="Cambria Math" panose="02040503050406030204" pitchFamily="18" charset="0"/>
                                  </a:rPr>
                                  <m:t>𝑛</m:t>
                                </m:r>
                              </m:e>
                            </m:func>
                          </m:e>
                        </m:rad>
                      </m:num>
                      <m:den>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e>
                        </m:rad>
                      </m:den>
                    </m:f>
                  </m:oMath>
                </a14:m>
                <a:r>
                  <a:rPr lang="en-US" altLang="zh-CN" sz="2400" dirty="0">
                    <a:latin typeface="Cambria Math" panose="02040503050406030204" pitchFamily="18" charset="0"/>
                  </a:rPr>
                  <a:t> </a:t>
                </a:r>
                <a:r>
                  <a:rPr lang="zh-CN" altLang="en-US" sz="2400" dirty="0">
                    <a:latin typeface="Cambria Math" panose="02040503050406030204" pitchFamily="18" charset="0"/>
                  </a:rPr>
                  <a:t>对于所有</a:t>
                </a:r>
                <a:r>
                  <a:rPr lang="en-US" altLang="zh-CN" sz="2400" dirty="0">
                    <a:latin typeface="Cambria Math" panose="02040503050406030204" pitchFamily="18" charset="0"/>
                  </a:rPr>
                  <a:t>(</a:t>
                </a:r>
                <a:r>
                  <a:rPr lang="en-US" altLang="zh-CN" sz="2400" dirty="0" err="1">
                    <a:latin typeface="Cambria Math" panose="02040503050406030204" pitchFamily="18" charset="0"/>
                  </a:rPr>
                  <a:t>i,j</a:t>
                </a:r>
                <a:r>
                  <a:rPr lang="en-US" altLang="zh-CN" sz="2400" dirty="0">
                    <a:latin typeface="Cambria Math" panose="02040503050406030204" pitchFamily="18" charset="0"/>
                  </a:rPr>
                  <a:t>)</a:t>
                </a:r>
                <a:r>
                  <a:rPr lang="zh-CN" altLang="en-US" sz="2400" dirty="0">
                    <a:latin typeface="Cambria Math" panose="02040503050406030204" pitchFamily="18" charset="0"/>
                  </a:rPr>
                  <a:t>组合</a:t>
                </a:r>
                <a:endParaRPr lang="en-US" altLang="zh-CN" sz="2400" dirty="0">
                  <a:latin typeface="Cambria Math" panose="02040503050406030204" pitchFamily="18" charset="0"/>
                </a:endParaRPr>
              </a:p>
              <a:p>
                <a:r>
                  <a:rPr lang="zh-CN" altLang="en-US" sz="2400" dirty="0">
                    <a:latin typeface="Cambria Math" panose="02040503050406030204" pitchFamily="18" charset="0"/>
                  </a:rPr>
                  <a:t>球的表面和赤道集中了大部分体积，并且采样向量近似正交。因此可理解为从</a:t>
                </a:r>
                <a14:m>
                  <m:oMath xmlns:m="http://schemas.openxmlformats.org/officeDocument/2006/math">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𝑑</m:t>
                            </m:r>
                          </m:e>
                        </m:rad>
                      </m:den>
                    </m:f>
                    <m:r>
                      <a:rPr lang="en-US" altLang="zh-CN" sz="2400" b="0" i="1" smtClean="0">
                        <a:latin typeface="Cambria Math" panose="02040503050406030204" pitchFamily="18" charset="0"/>
                      </a:rPr>
                      <m:t>,</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𝑑</m:t>
                            </m:r>
                          </m:e>
                        </m:rad>
                      </m:den>
                    </m:f>
                    <m:r>
                      <a:rPr lang="en-US" altLang="zh-CN" sz="2400" b="0" i="1" smtClean="0">
                        <a:latin typeface="Cambria Math" panose="02040503050406030204" pitchFamily="18" charset="0"/>
                      </a:rPr>
                      <m:t>,…,</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𝑑</m:t>
                            </m:r>
                          </m:e>
                        </m:rad>
                      </m:den>
                    </m:f>
                    <m:r>
                      <a:rPr lang="en-US" altLang="zh-CN" sz="2400" b="0" i="1" smtClean="0">
                        <a:latin typeface="Cambria Math" panose="02040503050406030204" pitchFamily="18" charset="0"/>
                      </a:rPr>
                      <m:t>)</m:t>
                    </m:r>
                  </m:oMath>
                </a14:m>
                <a:r>
                  <a:rPr lang="zh-CN" altLang="en-US" sz="2400" dirty="0">
                    <a:latin typeface="Cambria Math" panose="02040503050406030204" pitchFamily="18" charset="0"/>
                  </a:rPr>
                  <a:t>中均匀采样</a:t>
                </a:r>
                <a:br>
                  <a:rPr lang="en-US" altLang="zh-CN" sz="2400" dirty="0">
                    <a:latin typeface="Cambria Math" panose="02040503050406030204" pitchFamily="18" charset="0"/>
                  </a:rPr>
                </a:br>
                <a:endParaRPr lang="en-US" altLang="zh-CN" sz="2400" dirty="0">
                  <a:latin typeface="Cambria Math" panose="020405030504060302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单位球面的均匀分布</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85000" lnSpcReduction="10000"/>
              </a:bodyPr>
              <a:lstStyle/>
              <a:p>
                <a:pPr>
                  <a:lnSpc>
                    <a:spcPct val="110000"/>
                  </a:lnSpc>
                </a:pPr>
                <a:r>
                  <a:rPr lang="zh-CN" altLang="en-US" sz="2400" dirty="0">
                    <a:latin typeface="Cambria Math" panose="02040503050406030204" pitchFamily="18" charset="0"/>
                  </a:rPr>
                  <a:t>如何得到球面的均匀分布</a:t>
                </a:r>
                <a:r>
                  <a:rPr lang="zh-CN" altLang="en-US" sz="2400" dirty="0">
                    <a:solidFill>
                      <a:srgbClr val="FF0000"/>
                    </a:solidFill>
                    <a:latin typeface="Cambria Math" panose="02040503050406030204" pitchFamily="18" charset="0"/>
                  </a:rPr>
                  <a:t>？</a:t>
                </a:r>
                <a:endParaRPr lang="en-US" altLang="zh-CN" sz="2400" dirty="0">
                  <a:latin typeface="Cambria Math" panose="02040503050406030204" pitchFamily="18" charset="0"/>
                </a:endParaRPr>
              </a:p>
              <a:p>
                <a:pPr>
                  <a:lnSpc>
                    <a:spcPct val="110000"/>
                  </a:lnSpc>
                </a:pPr>
                <a:r>
                  <a:rPr lang="zh-CN" altLang="en-US" sz="2400" dirty="0">
                    <a:latin typeface="Cambria Math" panose="02040503050406030204" pitchFamily="18" charset="0"/>
                  </a:rPr>
                  <a:t>判断球内外，当在球内部时，进行投影。</a:t>
                </a:r>
                <a:endParaRPr lang="en-US" altLang="zh-CN" sz="2400" dirty="0">
                  <a:latin typeface="Cambria Math" panose="02040503050406030204" pitchFamily="18" charset="0"/>
                </a:endParaRPr>
              </a:p>
              <a:p>
                <a:pPr lvl="1">
                  <a:lnSpc>
                    <a:spcPct val="110000"/>
                  </a:lnSpc>
                </a:pPr>
                <a:r>
                  <a:rPr lang="zh-CN" altLang="en-US" sz="2000" dirty="0">
                    <a:latin typeface="Cambria Math" panose="02040503050406030204" pitchFamily="18" charset="0"/>
                  </a:rPr>
                  <a:t>高维情况，球的体积太小，效率低</a:t>
                </a:r>
                <a:endParaRPr lang="en-US" altLang="zh-CN" sz="2000" dirty="0">
                  <a:latin typeface="Cambria Math" panose="02040503050406030204" pitchFamily="18" charset="0"/>
                </a:endParaRPr>
              </a:p>
              <a:p>
                <a:pPr>
                  <a:lnSpc>
                    <a:spcPct val="110000"/>
                  </a:lnSpc>
                </a:pPr>
                <a:r>
                  <a:rPr lang="zh-CN" altLang="en-US" sz="2400" dirty="0">
                    <a:latin typeface="Cambria Math" panose="02040503050406030204" pitchFamily="18" charset="0"/>
                  </a:rPr>
                  <a:t>针对每个维度，根据标准正态分布得到</a:t>
                </a:r>
                <a14:m>
                  <m:oMath xmlns:m="http://schemas.openxmlformats.org/officeDocument/2006/math">
                    <m:r>
                      <a:rPr lang="en-US" altLang="zh-CN" sz="2400" b="0" i="1" smtClean="0">
                        <a:latin typeface="Cambria Math" panose="02040503050406030204" pitchFamily="18" charset="0"/>
                      </a:rPr>
                      <m:t>𝑑</m:t>
                    </m:r>
                  </m:oMath>
                </a14:m>
                <a:r>
                  <a:rPr lang="zh-CN" altLang="en-US" sz="2400" dirty="0">
                    <a:latin typeface="Cambria Math" panose="02040503050406030204" pitchFamily="18" charset="0"/>
                  </a:rPr>
                  <a:t>个随机变量</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𝑑</m:t>
                        </m:r>
                      </m:sub>
                    </m:sSub>
                  </m:oMath>
                </a14:m>
                <a:r>
                  <a:rPr lang="zh-CN" altLang="en-US" sz="2400" dirty="0">
                    <a:latin typeface="Cambria Math" panose="02040503050406030204" pitchFamily="18" charset="0"/>
                  </a:rPr>
                  <a:t>，这时</a:t>
                </a:r>
                <a14:m>
                  <m:oMath xmlns:m="http://schemas.openxmlformats.org/officeDocument/2006/math">
                    <m:r>
                      <a:rPr lang="en-US" altLang="zh-CN" sz="2400" b="0" i="1" smtClean="0">
                        <a:latin typeface="Cambria Math" panose="02040503050406030204" pitchFamily="18" charset="0"/>
                      </a:rPr>
                      <m:t>𝑥</m:t>
                    </m:r>
                  </m:oMath>
                </a14:m>
                <a:r>
                  <a:rPr lang="zh-CN" altLang="en-US" sz="2400" dirty="0">
                    <a:latin typeface="Cambria Math" panose="02040503050406030204" pitchFamily="18" charset="0"/>
                  </a:rPr>
                  <a:t>点概率密度为</a:t>
                </a:r>
                <a:endParaRPr lang="en-US" altLang="zh-CN" sz="2400" dirty="0">
                  <a:latin typeface="Cambria Math" panose="02040503050406030204"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𝑝</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m:t>
                              </m:r>
                            </m:e>
                            <m:sup>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𝑑</m:t>
                                  </m:r>
                                </m:num>
                                <m:den>
                                  <m:r>
                                    <a:rPr lang="en-US" altLang="zh-CN" sz="2400" b="0" i="1" smtClean="0">
                                      <a:latin typeface="Cambria Math" panose="02040503050406030204" pitchFamily="18" charset="0"/>
                                    </a:rPr>
                                    <m:t>2</m:t>
                                  </m:r>
                                </m:den>
                              </m:f>
                            </m:sup>
                          </m:sSup>
                        </m:den>
                      </m:f>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2</m:t>
                                  </m:r>
                                </m:sup>
                              </m:sSub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2</m:t>
                                  </m:r>
                                </m:sup>
                              </m:sSub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𝑑</m:t>
                                  </m:r>
                                </m:sub>
                                <m:sup>
                                  <m:r>
                                    <a:rPr lang="en-US" altLang="zh-CN" sz="2400" b="0" i="1" smtClean="0">
                                      <a:latin typeface="Cambria Math" panose="02040503050406030204" pitchFamily="18" charset="0"/>
                                    </a:rPr>
                                    <m:t>2</m:t>
                                  </m:r>
                                </m:sup>
                              </m:sSubSup>
                            </m:num>
                            <m:den>
                              <m:r>
                                <a:rPr lang="en-US" altLang="zh-CN" sz="2400" b="0" i="1" smtClean="0">
                                  <a:latin typeface="Cambria Math" panose="02040503050406030204" pitchFamily="18" charset="0"/>
                                </a:rPr>
                                <m:t>2</m:t>
                              </m:r>
                            </m:den>
                          </m:f>
                        </m:sup>
                      </m:sSup>
                    </m:oMath>
                  </m:oMathPara>
                </a14:m>
                <a:endParaRPr lang="en-US" altLang="zh-CN" sz="2400" dirty="0">
                  <a:latin typeface="Cambria Math" panose="02040503050406030204" pitchFamily="18" charset="0"/>
                </a:endParaRPr>
              </a:p>
              <a:p>
                <a:pPr marL="0" indent="0">
                  <a:lnSpc>
                    <a:spcPct val="110000"/>
                  </a:lnSpc>
                  <a:buNone/>
                </a:pPr>
                <a:r>
                  <a:rPr lang="zh-CN" altLang="en-US" sz="2400" dirty="0">
                    <a:latin typeface="Cambria Math" panose="02040503050406030204" pitchFamily="18" charset="0"/>
                  </a:rPr>
                  <a:t>不同方向的概率密度相同，我们只需要将</a:t>
                </a:r>
                <a14:m>
                  <m:oMath xmlns:m="http://schemas.openxmlformats.org/officeDocument/2006/math">
                    <m:r>
                      <a:rPr lang="en-US" altLang="zh-CN" sz="2400" b="0" i="1" smtClean="0">
                        <a:latin typeface="Cambria Math" panose="02040503050406030204" pitchFamily="18" charset="0"/>
                      </a:rPr>
                      <m:t>𝑥</m:t>
                    </m:r>
                    <m:r>
                      <a:rPr lang="zh-CN" altLang="en-US" sz="2400" i="1">
                        <a:latin typeface="Cambria Math" panose="02040503050406030204" pitchFamily="18" charset="0"/>
                      </a:rPr>
                      <m:t>归一</m:t>
                    </m:r>
                  </m:oMath>
                </a14:m>
                <a:r>
                  <a:rPr lang="zh-CN" altLang="en-US" sz="2400" dirty="0">
                    <a:latin typeface="Cambria Math" panose="02040503050406030204" pitchFamily="18" charset="0"/>
                  </a:rPr>
                  <a:t>化，使用单位向量</a:t>
                </a:r>
                <a14:m>
                  <m:oMath xmlns:m="http://schemas.openxmlformats.org/officeDocument/2006/math">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𝑥</m:t>
                        </m:r>
                      </m:num>
                      <m:den>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den>
                    </m:f>
                  </m:oMath>
                </a14:m>
                <a:r>
                  <a:rPr lang="zh-CN" altLang="en-US" sz="2400" dirty="0">
                    <a:latin typeface="Cambria Math" panose="02040503050406030204" pitchFamily="18" charset="0"/>
                  </a:rPr>
                  <a:t>即可。</a:t>
                </a:r>
                <a:endParaRPr lang="en-US" altLang="zh-CN" sz="2400" dirty="0">
                  <a:latin typeface="Cambria Math" panose="02040503050406030204" pitchFamily="18" charset="0"/>
                </a:endParaRPr>
              </a:p>
              <a:p>
                <a:pPr marL="0" indent="0">
                  <a:buNone/>
                </a:pPr>
                <a:br>
                  <a:rPr lang="en-US" altLang="zh-CN" sz="2400" dirty="0">
                    <a:latin typeface="Cambria Math" panose="02040503050406030204" pitchFamily="18" charset="0"/>
                  </a:rPr>
                </a:br>
                <a:endParaRPr lang="en-US" altLang="zh-CN" sz="2400" dirty="0">
                  <a:latin typeface="Cambria Math" panose="020405030504060302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高维空间的正态分布</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a:bodyPr>
              <a:lstStyle/>
              <a:p>
                <a:pPr marL="0" indent="0">
                  <a:buNone/>
                </a:pPr>
                <a:r>
                  <a:rPr lang="zh-CN" altLang="en-US" sz="2400" dirty="0">
                    <a:latin typeface="Cambria Math" panose="02040503050406030204" pitchFamily="18" charset="0"/>
                  </a:rPr>
                  <a:t>正态分布在原点处的概率密度最高，但是在高维空间中，此处的体积太小。随着半径增加，在密度没有显著下降，同时体积急速膨胀的情况下，概率密度会集中在半径为</a:t>
                </a:r>
                <a14:m>
                  <m:oMath xmlns:m="http://schemas.openxmlformats.org/officeDocument/2006/math">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𝑑</m:t>
                        </m:r>
                      </m:e>
                    </m:rad>
                  </m:oMath>
                </a14:m>
                <a:r>
                  <a:rPr lang="zh-CN" altLang="en-US" sz="2400" dirty="0">
                    <a:latin typeface="Cambria Math" panose="02040503050406030204" pitchFamily="18" charset="0"/>
                  </a:rPr>
                  <a:t>的薄壳里。</a:t>
                </a:r>
                <a:endParaRPr lang="en-US" altLang="zh-CN" sz="2400" dirty="0">
                  <a:latin typeface="Cambria Math" panose="02040503050406030204" pitchFamily="18" charset="0"/>
                </a:endParaRPr>
              </a:p>
              <a:p>
                <a:pPr marL="0" indent="0">
                  <a:buNone/>
                </a:pPr>
                <a:endParaRPr lang="en-US" altLang="zh-CN" sz="2400" dirty="0">
                  <a:latin typeface="Cambria Math" panose="02040503050406030204" pitchFamily="18" charset="0"/>
                </a:endParaRPr>
              </a:p>
              <a:p>
                <a:pPr marL="0" indent="0">
                  <a:buNone/>
                </a:pPr>
                <a:r>
                  <a:rPr lang="zh-CN" altLang="en-US" sz="2400" dirty="0">
                    <a:latin typeface="Cambria Math" panose="02040503050406030204" pitchFamily="18" charset="0"/>
                  </a:rPr>
                  <a:t>定理</a:t>
                </a:r>
                <a:r>
                  <a:rPr lang="en-US" altLang="zh-CN" sz="2400" dirty="0">
                    <a:latin typeface="Cambria Math" panose="02040503050406030204" pitchFamily="18" charset="0"/>
                  </a:rPr>
                  <a:t>(Gaussian Annulus Theorem)</a:t>
                </a:r>
                <a:endParaRPr lang="en-US" altLang="zh-CN" sz="2400" dirty="0">
                  <a:latin typeface="Cambria Math" panose="02040503050406030204" pitchFamily="18" charset="0"/>
                </a:endParaRPr>
              </a:p>
              <a:p>
                <a:pPr marL="0" indent="0">
                  <a:buNone/>
                </a:pPr>
                <a:r>
                  <a:rPr lang="zh-CN" altLang="en-US" sz="2400" dirty="0">
                    <a:latin typeface="Cambria Math" panose="02040503050406030204" pitchFamily="18" charset="0"/>
                  </a:rPr>
                  <a:t>在</a:t>
                </a:r>
                <a:r>
                  <a:rPr lang="en-US" altLang="zh-CN" sz="2400" dirty="0">
                    <a:latin typeface="Cambria Math" panose="02040503050406030204" pitchFamily="18" charset="0"/>
                  </a:rPr>
                  <a:t>d</a:t>
                </a:r>
                <a:r>
                  <a:rPr lang="zh-CN" altLang="en-US" sz="2400" dirty="0">
                    <a:latin typeface="Cambria Math" panose="02040503050406030204" pitchFamily="18" charset="0"/>
                  </a:rPr>
                  <a:t>维高斯空间中，每一维的方差都是</a:t>
                </a:r>
                <a:r>
                  <a:rPr lang="en-US" altLang="zh-CN" sz="2400" dirty="0">
                    <a:latin typeface="Cambria Math" panose="02040503050406030204" pitchFamily="18" charset="0"/>
                  </a:rPr>
                  <a:t>1</a:t>
                </a:r>
                <a:r>
                  <a:rPr lang="zh-CN" altLang="en-US" sz="2400" dirty="0">
                    <a:latin typeface="Cambria Math" panose="02040503050406030204" pitchFamily="18" charset="0"/>
                  </a:rPr>
                  <a:t>，对于</a:t>
                </a:r>
                <a14:m>
                  <m:oMath xmlns:m="http://schemas.openxmlformats.org/officeDocument/2006/math">
                    <m:r>
                      <a:rPr lang="en-US" altLang="zh-CN" sz="2400" b="0" i="1" smtClean="0">
                        <a:latin typeface="Cambria Math" panose="02040503050406030204" pitchFamily="18" charset="0"/>
                      </a:rPr>
                      <m:t>𝛽</m:t>
                    </m:r>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𝑑</m:t>
                        </m:r>
                      </m:e>
                    </m:rad>
                  </m:oMath>
                </a14:m>
                <a:r>
                  <a:rPr lang="zh-CN" altLang="en-US" sz="2400" dirty="0">
                    <a:latin typeface="Cambria Math" panose="02040503050406030204" pitchFamily="18" charset="0"/>
                  </a:rPr>
                  <a:t>，至多有</a:t>
                </a:r>
                <a14:m>
                  <m:oMath xmlns:m="http://schemas.openxmlformats.org/officeDocument/2006/math">
                    <m:r>
                      <a:rPr lang="en-US" altLang="zh-CN" sz="2400" b="0" i="1" smtClean="0">
                        <a:latin typeface="Cambria Math" panose="02040503050406030204" pitchFamily="18" charset="0"/>
                      </a:rPr>
                      <m:t>3</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𝛽</m:t>
                            </m:r>
                          </m:e>
                          <m:sup>
                            <m:r>
                              <a:rPr lang="en-US" altLang="zh-CN" sz="2400" b="0" i="1" smtClean="0">
                                <a:latin typeface="Cambria Math" panose="02040503050406030204" pitchFamily="18" charset="0"/>
                              </a:rPr>
                              <m:t>2</m:t>
                            </m:r>
                          </m:sup>
                        </m:sSup>
                      </m:sup>
                    </m:sSup>
                  </m:oMath>
                </a14:m>
                <a:r>
                  <a:rPr lang="zh-CN" altLang="en-US" sz="2400" dirty="0">
                    <a:latin typeface="Cambria Math" panose="02040503050406030204" pitchFamily="18" charset="0"/>
                  </a:rPr>
                  <a:t>的概率分布于环</a:t>
                </a:r>
                <a14:m>
                  <m:oMath xmlns:m="http://schemas.openxmlformats.org/officeDocument/2006/math">
                    <m:rad>
                      <m:radPr>
                        <m:degHide m:val="on"/>
                        <m:ctrlPr>
                          <a:rPr lang="zh-CN" altLang="en-US" sz="2400" i="1" smtClean="0">
                            <a:latin typeface="Cambria Math" panose="02040503050406030204" pitchFamily="18" charset="0"/>
                          </a:rPr>
                        </m:ctrlPr>
                      </m:radPr>
                      <m:deg/>
                      <m:e>
                        <m:r>
                          <a:rPr lang="en-US" altLang="zh-CN" sz="2400" b="0" i="1" smtClean="0">
                            <a:latin typeface="Cambria Math" panose="02040503050406030204" pitchFamily="18" charset="0"/>
                          </a:rPr>
                          <m:t>𝑑</m:t>
                        </m:r>
                      </m:e>
                    </m:ra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𝛽</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ad>
                      <m:radPr>
                        <m:degHide m:val="on"/>
                        <m:ctrlPr>
                          <a:rPr lang="zh-CN" altLang="en-US" sz="2400" i="1">
                            <a:latin typeface="Cambria Math" panose="02040503050406030204" pitchFamily="18" charset="0"/>
                          </a:rPr>
                        </m:ctrlPr>
                      </m:radPr>
                      <m:deg/>
                      <m:e>
                        <m:r>
                          <a:rPr lang="en-US" altLang="zh-CN" sz="2400" i="1">
                            <a:latin typeface="Cambria Math" panose="02040503050406030204" pitchFamily="18" charset="0"/>
                          </a:rPr>
                          <m:t>𝑑</m:t>
                        </m:r>
                      </m:e>
                    </m:ra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𝛽</m:t>
                    </m:r>
                  </m:oMath>
                </a14:m>
                <a:r>
                  <a:rPr lang="zh-CN" altLang="en-US" sz="2400" dirty="0">
                    <a:latin typeface="Cambria Math" panose="02040503050406030204" pitchFamily="18" charset="0"/>
                  </a:rPr>
                  <a:t>之外。</a:t>
                </a:r>
                <a:endParaRPr lang="en-US" altLang="zh-CN" sz="2400" dirty="0">
                  <a:latin typeface="Cambria Math" panose="02040503050406030204" pitchFamily="18" charset="0"/>
                </a:endParaRPr>
              </a:p>
              <a:p>
                <a:pPr marL="0" indent="0">
                  <a:buNone/>
                </a:pPr>
                <a:r>
                  <a:rPr lang="zh-CN" altLang="en-US" sz="2400" dirty="0">
                    <a:latin typeface="Cambria Math" panose="02040503050406030204" pitchFamily="18" charset="0"/>
                  </a:rPr>
                  <a:t>注意：</a:t>
                </a:r>
                <a14:m>
                  <m:oMath xmlns:m="http://schemas.openxmlformats.org/officeDocument/2006/math">
                    <m:r>
                      <a:rPr lang="en-US" altLang="zh-CN" sz="2400" b="0" i="1" smtClean="0">
                        <a:latin typeface="Cambria Math" panose="02040503050406030204" pitchFamily="18" charset="0"/>
                      </a:rPr>
                      <m:t>𝐸</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e>
                          <m:sup>
                            <m:r>
                              <a:rPr lang="en-US" altLang="zh-CN" sz="2400" b="0" i="1" smtClean="0">
                                <a:latin typeface="Cambria Math" panose="02040503050406030204" pitchFamily="18" charset="0"/>
                              </a:rPr>
                              <m:t>2</m:t>
                            </m:r>
                          </m:sup>
                        </m:sSup>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𝑑𝐸</m:t>
                    </m:r>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e>
                        </m:d>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oMath>
                </a14:m>
                <a:endParaRPr lang="en-US" altLang="zh-CN" sz="2400" dirty="0">
                  <a:latin typeface="Cambria Math" panose="020405030504060302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062161"/>
          </a:xfrm>
        </p:spPr>
        <p:txBody>
          <a:bodyPr/>
          <a:lstStyle/>
          <a:p>
            <a:pPr algn="ctr"/>
            <a:r>
              <a:rPr lang="zh-CN" altLang="en-US" dirty="0"/>
              <a:t>数据降维</a:t>
            </a:r>
            <a:endParaRPr lang="zh-CN" altLang="en-US" dirty="0"/>
          </a:p>
        </p:txBody>
      </p:sp>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数据降维</a:t>
            </a:r>
            <a:endParaRPr lang="zh-CN" altLang="en-US" sz="3600" dirty="0"/>
          </a:p>
        </p:txBody>
      </p:sp>
      <p:sp>
        <p:nvSpPr>
          <p:cNvPr id="3" name="内容占位符 2"/>
          <p:cNvSpPr>
            <a:spLocks noGrp="1"/>
          </p:cNvSpPr>
          <p:nvPr>
            <p:ph idx="1"/>
          </p:nvPr>
        </p:nvSpPr>
        <p:spPr/>
        <p:txBody>
          <a:bodyPr>
            <a:normAutofit/>
          </a:bodyPr>
          <a:lstStyle/>
          <a:p>
            <a:r>
              <a:rPr lang="zh-CN" altLang="en-US" sz="2400" dirty="0"/>
              <a:t>大数据</a:t>
            </a:r>
            <a:endParaRPr lang="en-US" altLang="zh-CN" sz="2400" dirty="0"/>
          </a:p>
          <a:p>
            <a:pPr lvl="1"/>
            <a:r>
              <a:rPr lang="zh-CN" altLang="en-US" sz="2000" dirty="0"/>
              <a:t>数据量大，</a:t>
            </a:r>
            <a:endParaRPr lang="en-US" altLang="zh-CN" sz="2000" dirty="0"/>
          </a:p>
          <a:p>
            <a:pPr lvl="1"/>
            <a:r>
              <a:rPr lang="zh-CN" altLang="en-US" sz="2000" dirty="0"/>
              <a:t>维度高</a:t>
            </a:r>
            <a:endParaRPr lang="en-US" altLang="zh-CN" sz="2000" dirty="0"/>
          </a:p>
          <a:p>
            <a:endParaRPr lang="en-US" altLang="zh-CN" sz="2400" dirty="0"/>
          </a:p>
          <a:p>
            <a:endParaRPr lang="en-US" altLang="zh-CN" sz="2400" dirty="0"/>
          </a:p>
          <a:p>
            <a:endParaRPr lang="en-US" altLang="zh-CN" sz="2400" dirty="0"/>
          </a:p>
          <a:p>
            <a:endParaRPr lang="en-US" altLang="zh-CN" sz="2400" dirty="0"/>
          </a:p>
          <a:p>
            <a:pPr lvl="1"/>
            <a:endParaRPr lang="en-US" altLang="zh-CN" sz="2000" dirty="0"/>
          </a:p>
        </p:txBody>
      </p:sp>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3473209" y="1316991"/>
            <a:ext cx="4265744" cy="3055878"/>
          </a:xfrm>
          <a:prstGeom prst="rect">
            <a:avLst/>
          </a:prstGeom>
        </p:spPr>
      </p:pic>
      <p:pic>
        <p:nvPicPr>
          <p:cNvPr id="9" name="图片 8"/>
          <p:cNvPicPr>
            <a:picLocks noChangeAspect="1"/>
          </p:cNvPicPr>
          <p:nvPr/>
        </p:nvPicPr>
        <p:blipFill>
          <a:blip r:embed="rId2"/>
          <a:stretch>
            <a:fillRect/>
          </a:stretch>
        </p:blipFill>
        <p:spPr>
          <a:xfrm>
            <a:off x="1449263" y="4554361"/>
            <a:ext cx="6245475" cy="188559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062161"/>
          </a:xfrm>
        </p:spPr>
        <p:txBody>
          <a:bodyPr/>
          <a:lstStyle/>
          <a:p>
            <a:pPr algn="ctr"/>
            <a:r>
              <a:rPr lang="zh-CN" altLang="en-US" dirty="0"/>
              <a:t>概率不等式</a:t>
            </a:r>
            <a:endParaRPr lang="zh-CN" altLang="en-US" dirty="0"/>
          </a:p>
        </p:txBody>
      </p:sp>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数据降维</a:t>
            </a:r>
            <a:endParaRPr lang="zh-CN" altLang="en-US" sz="3600" dirty="0"/>
          </a:p>
        </p:txBody>
      </p:sp>
      <p:sp>
        <p:nvSpPr>
          <p:cNvPr id="3" name="内容占位符 2"/>
          <p:cNvSpPr>
            <a:spLocks noGrp="1"/>
          </p:cNvSpPr>
          <p:nvPr>
            <p:ph idx="1"/>
          </p:nvPr>
        </p:nvSpPr>
        <p:spPr/>
        <p:txBody>
          <a:bodyPr>
            <a:normAutofit/>
          </a:bodyPr>
          <a:lstStyle/>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t>PCA</a:t>
            </a:r>
            <a:endParaRPr lang="en-US" altLang="zh-CN" sz="2400" dirty="0"/>
          </a:p>
        </p:txBody>
      </p:sp>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2809296" y="1585425"/>
            <a:ext cx="3525408" cy="260518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数据降维</a:t>
            </a:r>
            <a:endParaRPr lang="zh-CN" altLang="en-US" sz="36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sz="2400" dirty="0"/>
                  <a:t>如何保持距离属性？</a:t>
                </a:r>
                <a14:m>
                  <m:oMath xmlns:m="http://schemas.openxmlformats.org/officeDocument/2006/math">
                    <m:r>
                      <a:rPr lang="en-US" altLang="zh-CN" sz="2400" b="0" i="1" smtClean="0">
                        <a:latin typeface="Cambria Math" panose="02040503050406030204" pitchFamily="18" charset="0"/>
                      </a:rPr>
                      <m:t>𝑑</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𝑑</m:t>
                            </m:r>
                          </m:sup>
                          <m:e>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e>
                                </m:d>
                              </m:e>
                              <m:sup>
                                <m:r>
                                  <a:rPr lang="en-US" altLang="zh-CN" sz="2400" b="0" i="1" smtClean="0">
                                    <a:latin typeface="Cambria Math" panose="02040503050406030204" pitchFamily="18" charset="0"/>
                                  </a:rPr>
                                  <m:t>2</m:t>
                                </m:r>
                              </m:sup>
                            </m:sSup>
                          </m:e>
                        </m:nary>
                      </m:e>
                    </m:rad>
                  </m:oMath>
                </a14:m>
                <a:endParaRPr lang="en-US" altLang="zh-CN" sz="2400" b="0" dirty="0"/>
              </a:p>
              <a:p>
                <a:pPr lvl="1"/>
                <a:r>
                  <a:rPr lang="zh-CN" altLang="en-US" sz="2000" b="0" dirty="0"/>
                  <a:t>严格保持距离是不可能实现的，考虑</a:t>
                </a:r>
                <a14:m>
                  <m:oMath xmlns:m="http://schemas.openxmlformats.org/officeDocument/2006/math">
                    <m:r>
                      <a:rPr lang="en-US" altLang="zh-CN" sz="2000" b="0" i="1" smtClean="0">
                        <a:latin typeface="Cambria Math" panose="02040503050406030204" pitchFamily="18" charset="0"/>
                      </a:rPr>
                      <m:t>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𝑑𝑖𝑠𝑡𝑜𝑟𝑡𝑖𝑜𝑛</m:t>
                    </m:r>
                  </m:oMath>
                </a14:m>
                <a:endParaRPr lang="en-US" altLang="zh-CN" sz="2000" b="0" dirty="0"/>
              </a:p>
              <a:p>
                <a:pPr lvl="1"/>
                <a:r>
                  <a:rPr lang="zh-CN" altLang="en-US" sz="2000" dirty="0"/>
                  <a:t>聚类，</a:t>
                </a:r>
                <a:r>
                  <a:rPr lang="en-US" altLang="zh-CN" sz="2000" dirty="0"/>
                  <a:t>SVM</a:t>
                </a:r>
                <a:r>
                  <a:rPr lang="zh-CN" altLang="en-US" sz="2000" dirty="0"/>
                  <a:t>，紧邻搜索</a:t>
                </a:r>
                <a:endParaRPr lang="en-US" altLang="zh-CN" sz="2000" b="0" dirty="0"/>
              </a:p>
              <a:p>
                <a:r>
                  <a:rPr lang="zh-CN" altLang="en-US" sz="2400" dirty="0"/>
                  <a:t>对于任意</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𝑅</m:t>
                        </m:r>
                      </m:e>
                      <m:sup>
                        <m:r>
                          <a:rPr lang="en-US" altLang="zh-CN" sz="2400" b="0" i="1" smtClean="0">
                            <a:latin typeface="Cambria Math" panose="02040503050406030204" pitchFamily="18" charset="0"/>
                          </a:rPr>
                          <m:t>𝑑</m:t>
                        </m:r>
                      </m:sup>
                    </m:sSup>
                  </m:oMath>
                </a14:m>
                <a:r>
                  <a:rPr lang="en-US" altLang="zh-CN" sz="2400" dirty="0"/>
                  <a:t>,</a:t>
                </a:r>
                <a14:m>
                  <m:oMath xmlns:m="http://schemas.openxmlformats.org/officeDocument/2006/math">
                    <m:r>
                      <a:rPr lang="en-US" altLang="zh-CN" sz="2400" b="0" i="1" dirty="0" smtClean="0">
                        <a:latin typeface="Cambria Math" panose="02040503050406030204" pitchFamily="18" charset="0"/>
                      </a:rPr>
                      <m:t>𝜖</m:t>
                    </m:r>
                    <m:r>
                      <a:rPr lang="en-US" altLang="zh-CN" sz="2400" b="0" i="1" dirty="0" smtClean="0">
                        <a:latin typeface="Cambria Math" panose="02040503050406030204" pitchFamily="18" charset="0"/>
                      </a:rPr>
                      <m:t>&gt;</m:t>
                    </m:r>
                    <m:r>
                      <a:rPr lang="en-US" altLang="zh-CN" sz="2400" b="0" i="1" dirty="0" smtClean="0">
                        <a:latin typeface="Cambria Math" panose="02040503050406030204" pitchFamily="18" charset="0"/>
                      </a:rPr>
                      <m:t>0</m:t>
                    </m:r>
                  </m:oMath>
                </a14:m>
                <a:r>
                  <a:rPr lang="en-US" altLang="zh-CN" sz="2400" dirty="0"/>
                  <a:t>,</a:t>
                </a:r>
                <a:r>
                  <a:rPr lang="zh-CN" altLang="en-US" sz="2400" dirty="0"/>
                  <a:t> 映射</a:t>
                </a:r>
                <a14:m>
                  <m:oMath xmlns:m="http://schemas.openxmlformats.org/officeDocument/2006/math">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𝑅</m:t>
                        </m:r>
                      </m:e>
                      <m:sup>
                        <m:r>
                          <a:rPr lang="en-US" altLang="zh-CN" sz="2400" b="0" i="1" smtClean="0">
                            <a:latin typeface="Cambria Math" panose="02040503050406030204" pitchFamily="18" charset="0"/>
                          </a:rPr>
                          <m:t>𝑑</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𝑅</m:t>
                        </m:r>
                      </m:e>
                      <m:sup>
                        <m:r>
                          <a:rPr lang="en-US" altLang="zh-CN" sz="2400" b="0" i="1" smtClean="0">
                            <a:latin typeface="Cambria Math" panose="02040503050406030204" pitchFamily="18" charset="0"/>
                          </a:rPr>
                          <m:t>𝑘</m:t>
                        </m:r>
                      </m:sup>
                    </m:sSup>
                  </m:oMath>
                </a14:m>
                <a:r>
                  <a:rPr lang="zh-CN" altLang="en-US" sz="2400" dirty="0"/>
                  <a:t>，保证</a:t>
                </a:r>
                <a:r>
                  <a:rPr lang="zh-CN" altLang="en-US" sz="2400" dirty="0">
                    <a:solidFill>
                      <a:srgbClr val="FF0000"/>
                    </a:solidFill>
                  </a:rPr>
                  <a:t>？</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e>
                      </m:d>
                      <m:r>
                        <a:rPr lang="en-US" altLang="zh-CN" sz="2000" b="0" i="1" smtClean="0">
                          <a:latin typeface="Cambria Math" panose="02040503050406030204" pitchFamily="18" charset="0"/>
                        </a:rPr>
                        <m:t>   </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𝜖</m:t>
                          </m:r>
                        </m:e>
                      </m:d>
                      <m:sSub>
                        <m:sSubPr>
                          <m:ctrlPr>
                            <a:rPr lang="en-US" altLang="zh-CN" sz="2000" b="0"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𝑗</m:t>
                                      </m:r>
                                    </m:sub>
                                  </m:sSub>
                                </m:e>
                              </m:d>
                            </m:e>
                          </m:d>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𝑗</m:t>
                                          </m:r>
                                        </m:sub>
                                      </m:sSub>
                                    </m:e>
                                  </m:d>
                                </m:e>
                              </m:d>
                            </m:e>
                          </m:d>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𝜖</m:t>
                          </m:r>
                        </m:e>
                      </m:d>
                      <m:sSub>
                        <m:sSubPr>
                          <m:ctrlPr>
                            <a:rPr lang="en-US" altLang="zh-CN" sz="2000" b="0"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𝑗</m:t>
                                      </m:r>
                                    </m:sub>
                                  </m:sSub>
                                </m:e>
                              </m:d>
                            </m:e>
                          </m:d>
                        </m:e>
                        <m:sub>
                          <m:r>
                            <a:rPr lang="en-US" altLang="zh-CN" sz="2000" b="0" i="1" smtClean="0">
                              <a:latin typeface="Cambria Math" panose="02040503050406030204" pitchFamily="18" charset="0"/>
                            </a:rPr>
                            <m:t>2</m:t>
                          </m:r>
                        </m:sub>
                      </m:sSub>
                    </m:oMath>
                  </m:oMathPara>
                </a14:m>
                <a:endParaRPr lang="en-US" altLang="zh-CN" sz="2000"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pic>
        <p:nvPicPr>
          <p:cNvPr id="6" name="图片 5"/>
          <p:cNvPicPr>
            <a:picLocks noChangeAspect="1"/>
          </p:cNvPicPr>
          <p:nvPr/>
        </p:nvPicPr>
        <p:blipFill>
          <a:blip r:embed="rId2"/>
          <a:stretch>
            <a:fillRect/>
          </a:stretch>
        </p:blipFill>
        <p:spPr>
          <a:xfrm>
            <a:off x="2439128" y="4496574"/>
            <a:ext cx="4265744" cy="210649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随机投影定理</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在</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𝑑</m:t>
                        </m:r>
                      </m:sup>
                    </m:sSup>
                  </m:oMath>
                </a14:m>
                <a:r>
                  <a:rPr lang="zh-CN" altLang="en-US" dirty="0"/>
                  <a:t>中以标准正态分布选取</a:t>
                </a:r>
                <a14:m>
                  <m:oMath xmlns:m="http://schemas.openxmlformats.org/officeDocument/2006/math">
                    <m:r>
                      <a:rPr lang="en-US" altLang="zh-CN" b="0" i="1" smtClean="0">
                        <a:latin typeface="Cambria Math" panose="02040503050406030204" pitchFamily="18" charset="0"/>
                      </a:rPr>
                      <m:t>𝑘</m:t>
                    </m:r>
                  </m:oMath>
                </a14:m>
                <a:r>
                  <a:rPr lang="zh-CN" altLang="en-US" dirty="0"/>
                  <a:t>个向量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𝑘</m:t>
                        </m:r>
                      </m:sub>
                    </m:sSub>
                  </m:oMath>
                </a14:m>
                <a:endParaRPr lang="en-US" altLang="zh-CN" dirty="0"/>
              </a:p>
              <a:p>
                <a:r>
                  <a:rPr lang="zh-CN" altLang="en-US" dirty="0"/>
                  <a:t>对于任意</a:t>
                </a:r>
                <a:r>
                  <a:rPr lang="en-US" altLang="zh-CN" dirty="0"/>
                  <a:t>d</a:t>
                </a:r>
                <a:r>
                  <a:rPr lang="zh-CN" altLang="en-US" dirty="0"/>
                  <a:t>维向量</a:t>
                </a:r>
                <a14:m>
                  <m:oMath xmlns:m="http://schemas.openxmlformats.org/officeDocument/2006/math">
                    <m:r>
                      <a:rPr lang="en-US" altLang="zh-CN" b="0" i="1" smtClean="0">
                        <a:latin typeface="Cambria Math" panose="02040503050406030204" pitchFamily="18" charset="0"/>
                      </a:rPr>
                      <m:t>𝑣</m:t>
                    </m:r>
                  </m:oMath>
                </a14:m>
                <a:r>
                  <a:rPr lang="en-US" altLang="zh-CN" dirty="0"/>
                  <a:t>,</a:t>
                </a:r>
                <a:r>
                  <a:rPr lang="zh-CN" altLang="en-US" dirty="0"/>
                  <a:t>我们定义</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oMath>
                  </m:oMathPara>
                </a14:m>
                <a:endParaRPr lang="en-US" altLang="zh-CN" dirty="0"/>
              </a:p>
              <a:p>
                <a:r>
                  <a:rPr lang="zh-CN" altLang="en-US" dirty="0"/>
                  <a:t>定理：存在常数</a:t>
                </a:r>
                <a14:m>
                  <m:oMath xmlns:m="http://schemas.openxmlformats.org/officeDocument/2006/math">
                    <m:r>
                      <a:rPr lang="en-US" altLang="zh-CN" b="0" i="1" smtClean="0">
                        <a:latin typeface="Cambria Math" panose="02040503050406030204" pitchFamily="18" charset="0"/>
                      </a:rPr>
                      <m:t>𝑐</m:t>
                    </m:r>
                    <m:r>
                      <a:rPr lang="en-US" altLang="zh-CN" b="0" i="1" smtClean="0">
                        <a:latin typeface="Cambria Math" panose="02040503050406030204" pitchFamily="18" charset="0"/>
                      </a:rPr>
                      <m:t>&gt;</m:t>
                    </m:r>
                    <m:r>
                      <a:rPr lang="en-US" altLang="zh-CN" b="0" i="1" smtClean="0">
                        <a:latin typeface="Cambria Math" panose="02040503050406030204" pitchFamily="18" charset="0"/>
                      </a:rPr>
                      <m:t>0</m:t>
                    </m:r>
                  </m:oMath>
                </a14:m>
                <a:r>
                  <a:rPr lang="zh-CN" altLang="en-US" dirty="0"/>
                  <a:t>，使得</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oMath>
                </a14:m>
                <a:r>
                  <a:rPr lang="zh-CN" altLang="en-US" dirty="0"/>
                  <a:t>，有</a:t>
                </a:r>
                <a:endParaRPr lang="en-US" altLang="zh-CN" dirty="0"/>
              </a:p>
              <a:p>
                <a:pPr marL="0" indent="0" algn="ctr">
                  <a:buNone/>
                </a:pPr>
                <a:r>
                  <a:rPr lang="en-US" altLang="zh-CN" dirty="0"/>
                  <a:t> </a:t>
                </a:r>
                <a14:m>
                  <m:oMath xmlns:m="http://schemas.openxmlformats.org/officeDocument/2006/math">
                    <m:r>
                      <m:rPr>
                        <m:sty m:val="p"/>
                      </m:rPr>
                      <a:rPr lang="en-US" altLang="zh-CN" i="1" dirty="0">
                        <a:latin typeface="Cambria Math" panose="02040503050406030204" pitchFamily="18" charset="0"/>
                      </a:rPr>
                      <m:t>Pr</m:t>
                    </m:r>
                    <m:d>
                      <m:dPr>
                        <m:ctrlPr>
                          <a:rPr lang="en-US" altLang="zh-CN" b="0" i="1" dirty="0" smtClean="0">
                            <a:latin typeface="Cambria Math" panose="02040503050406030204" pitchFamily="18" charset="0"/>
                          </a:rPr>
                        </m:ctrlPr>
                      </m:dPr>
                      <m:e>
                        <m:d>
                          <m:dPr>
                            <m:begChr m:val="|"/>
                            <m:endChr m:val="|"/>
                            <m:ctrlPr>
                              <a:rPr lang="en-US" altLang="zh-CN" b="0" i="1" dirty="0" smtClean="0">
                                <a:latin typeface="Cambria Math" panose="02040503050406030204" pitchFamily="18" charset="0"/>
                              </a:rPr>
                            </m:ctrlPr>
                          </m:dPr>
                          <m:e>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e>
                            </m:d>
                            <m:r>
                              <a:rPr lang="en-US" altLang="zh-CN" b="0" i="1" dirty="0" smtClean="0">
                                <a:latin typeface="Cambria Math" panose="02040503050406030204" pitchFamily="18" charset="0"/>
                              </a:rPr>
                              <m:t>−</m:t>
                            </m:r>
                            <m:rad>
                              <m:radPr>
                                <m:degHide m:val="on"/>
                                <m:ctrlPr>
                                  <a:rPr lang="en-US" altLang="zh-CN" b="0" i="1" dirty="0" smtClean="0">
                                    <a:latin typeface="Cambria Math" panose="02040503050406030204" pitchFamily="18" charset="0"/>
                                  </a:rPr>
                                </m:ctrlPr>
                              </m:radPr>
                              <m:deg/>
                              <m:e>
                                <m:r>
                                  <a:rPr lang="en-US" altLang="zh-CN" b="0" i="1" dirty="0" smtClean="0">
                                    <a:latin typeface="Cambria Math" panose="02040503050406030204" pitchFamily="18" charset="0"/>
                                  </a:rPr>
                                  <m:t>𝑘</m:t>
                                </m:r>
                              </m:e>
                            </m:rad>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𝑣</m:t>
                                </m:r>
                              </m:e>
                            </m:d>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𝜖</m:t>
                        </m:r>
                        <m:rad>
                          <m:radPr>
                            <m:degHide m:val="on"/>
                            <m:ctrlPr>
                              <a:rPr lang="en-US" altLang="zh-CN" i="1" dirty="0">
                                <a:latin typeface="Cambria Math" panose="02040503050406030204" pitchFamily="18" charset="0"/>
                              </a:rPr>
                            </m:ctrlPr>
                          </m:radPr>
                          <m:deg/>
                          <m:e>
                            <m:r>
                              <a:rPr lang="en-US" altLang="zh-CN" i="1" dirty="0">
                                <a:latin typeface="Cambria Math" panose="02040503050406030204" pitchFamily="18" charset="0"/>
                              </a:rPr>
                              <m:t>𝑘</m:t>
                            </m:r>
                          </m:e>
                        </m:rad>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𝑣</m:t>
                            </m:r>
                          </m:e>
                        </m:d>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3</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𝑒</m:t>
                        </m:r>
                      </m:e>
                      <m: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𝑐𝑘</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𝜖</m:t>
                            </m:r>
                          </m:e>
                          <m:sup>
                            <m:r>
                              <a:rPr lang="en-US" altLang="zh-CN" b="0" i="1" dirty="0" smtClean="0">
                                <a:latin typeface="Cambria Math" panose="02040503050406030204" pitchFamily="18" charset="0"/>
                              </a:rPr>
                              <m:t>2</m:t>
                            </m:r>
                          </m:sup>
                        </m:sSup>
                      </m:sup>
                    </m:sSup>
                  </m:oMath>
                </a14:m>
                <a:endParaRPr lang="en-US" altLang="zh-CN" b="0" dirty="0"/>
              </a:p>
              <a:p>
                <a:pPr marL="0" indent="0">
                  <a:buNone/>
                </a:pPr>
                <a:r>
                  <a:rPr lang="en-US" altLang="zh-CN" dirty="0"/>
                  <a:t> </a:t>
                </a:r>
                <a:r>
                  <a:rPr lang="zh-CN" altLang="en-US" dirty="0"/>
                  <a:t>概率来自于构造</a:t>
                </a:r>
                <a14:m>
                  <m:oMath xmlns:m="http://schemas.openxmlformats.org/officeDocument/2006/math">
                    <m:r>
                      <a:rPr lang="en-US" altLang="zh-CN" b="0" i="1" smtClean="0">
                        <a:latin typeface="Cambria Math" panose="02040503050406030204" pitchFamily="18" charset="0"/>
                      </a:rPr>
                      <m:t>𝑢</m:t>
                    </m:r>
                  </m:oMath>
                </a14:m>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随机投影定理</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92318" y="1825625"/>
                <a:ext cx="8651984" cy="4351338"/>
              </a:xfrm>
            </p:spPr>
            <p:txBody>
              <a:bodyPr>
                <a:normAutofit/>
              </a:bodyPr>
              <a:lstStyle/>
              <a:p>
                <a:pPr marL="0" indent="0">
                  <a:buNone/>
                </a:pPr>
                <a:r>
                  <a:rPr lang="zh-CN" altLang="en-US" sz="2400" dirty="0"/>
                  <a:t>证明：</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𝑣</m:t>
                    </m:r>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𝑗</m:t>
                        </m:r>
                        <m:r>
                          <a:rPr lang="en-US" altLang="zh-CN" sz="2400" i="1">
                            <a:latin typeface="Cambria Math" panose="02040503050406030204" pitchFamily="18" charset="0"/>
                          </a:rPr>
                          <m:t>=</m:t>
                        </m:r>
                        <m:r>
                          <a:rPr lang="en-US" altLang="zh-CN" sz="2400" i="1">
                            <a:latin typeface="Cambria Math" panose="02040503050406030204" pitchFamily="18" charset="0"/>
                          </a:rPr>
                          <m:t>1</m:t>
                        </m:r>
                      </m:sub>
                      <m:sup>
                        <m:r>
                          <a:rPr lang="en-US" altLang="zh-CN" sz="2400" i="1">
                            <a:latin typeface="Cambria Math" panose="02040503050406030204" pitchFamily="18" charset="0"/>
                          </a:rPr>
                          <m:t>𝑑</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𝑗</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𝑗</m:t>
                            </m:r>
                          </m:sub>
                        </m:sSub>
                      </m:e>
                    </m:nary>
                    <m:r>
                      <a:rPr lang="zh-CN" altLang="en-US" sz="2400" i="1" smtClean="0">
                        <a:latin typeface="Cambria Math" panose="02040503050406030204" pitchFamily="18" charset="0"/>
                      </a:rPr>
                      <m:t>是</m:t>
                    </m:r>
                  </m:oMath>
                </a14:m>
                <a:r>
                  <a:rPr lang="zh-CN" altLang="en-US" sz="2400" dirty="0"/>
                  <a:t>多个正态分布随机变量的加和，依然服从正态分布，其均值是</a:t>
                </a:r>
                <a:r>
                  <a:rPr lang="en-US" altLang="zh-CN" sz="2400" dirty="0"/>
                  <a:t>0</a:t>
                </a:r>
                <a:r>
                  <a:rPr lang="zh-CN" altLang="en-US" sz="2400" dirty="0"/>
                  <a:t>。为了方便，假设</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𝑣</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oMath>
                </a14:m>
                <a:r>
                  <a:rPr lang="en-US" altLang="zh-CN" sz="2400" dirty="0"/>
                  <a:t>.</a:t>
                </a:r>
                <a:endParaRPr lang="en-US" altLang="zh-CN" sz="2400" dirty="0"/>
              </a:p>
              <a:p>
                <a:pPr marL="0" indent="0">
                  <a:buNone/>
                </a:pP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𝑉𝑎𝑟</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𝑣</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𝑉𝑎𝑟</m:t>
                      </m:r>
                      <m:d>
                        <m:dPr>
                          <m:ctrlPr>
                            <a:rPr lang="en-US" altLang="zh-CN" sz="2400" b="0" i="1" smtClean="0">
                              <a:latin typeface="Cambria Math" panose="02040503050406030204" pitchFamily="18" charset="0"/>
                            </a:rPr>
                          </m:ctrlPr>
                        </m:dPr>
                        <m:e>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𝑑</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𝑗</m:t>
                                  </m:r>
                                </m:sub>
                              </m:sSub>
                            </m:e>
                          </m:nary>
                        </m:e>
                      </m:d>
                      <m:r>
                        <a:rPr lang="en-US" altLang="zh-CN" sz="2400" b="0" i="1" smtClean="0">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𝑗</m:t>
                          </m:r>
                          <m:r>
                            <a:rPr lang="en-US" altLang="zh-CN" sz="2400" i="1">
                              <a:latin typeface="Cambria Math" panose="02040503050406030204" pitchFamily="18" charset="0"/>
                            </a:rPr>
                            <m:t>=</m:t>
                          </m:r>
                          <m:r>
                            <a:rPr lang="en-US" altLang="zh-CN" sz="2400" i="1">
                              <a:latin typeface="Cambria Math" panose="02040503050406030204" pitchFamily="18" charset="0"/>
                            </a:rPr>
                            <m:t>1</m:t>
                          </m:r>
                        </m:sub>
                        <m:sup>
                          <m:r>
                            <a:rPr lang="en-US" altLang="zh-CN" sz="2400" i="1">
                              <a:latin typeface="Cambria Math" panose="02040503050406030204" pitchFamily="18" charset="0"/>
                            </a:rPr>
                            <m:t>𝑑</m:t>
                          </m:r>
                        </m:sup>
                        <m:e>
                          <m:sSubSup>
                            <m:sSubSupPr>
                              <m:ctrlPr>
                                <a:rPr lang="en-US" altLang="zh-CN" sz="2400" b="0" i="1" smtClean="0">
                                  <a:latin typeface="Cambria Math" panose="02040503050406030204" pitchFamily="18" charset="0"/>
                                </a:rPr>
                              </m:ctrlPr>
                            </m:sSubSupPr>
                            <m:e>
                              <m:r>
                                <a:rPr lang="en-US" altLang="zh-CN" sz="2400" i="1">
                                  <a:latin typeface="Cambria Math" panose="02040503050406030204" pitchFamily="18" charset="0"/>
                                </a:rPr>
                                <m:t>𝑣</m:t>
                              </m:r>
                            </m:e>
                            <m:sub>
                              <m:r>
                                <a:rPr lang="en-US" altLang="zh-CN" sz="2400" i="1">
                                  <a:latin typeface="Cambria Math" panose="02040503050406030204" pitchFamily="18" charset="0"/>
                                </a:rPr>
                                <m:t>𝑗</m:t>
                              </m:r>
                            </m:sub>
                            <m:sup>
                              <m:r>
                                <a:rPr lang="en-US" altLang="zh-CN" sz="2400" b="0" i="1" smtClean="0">
                                  <a:latin typeface="Cambria Math" panose="02040503050406030204" pitchFamily="18" charset="0"/>
                                </a:rPr>
                                <m:t>2</m:t>
                              </m:r>
                            </m:sup>
                          </m:sSubSup>
                          <m:r>
                            <a:rPr lang="en-US" altLang="zh-CN" sz="2400" b="0" i="1" smtClean="0">
                              <a:latin typeface="Cambria Math" panose="02040503050406030204" pitchFamily="18" charset="0"/>
                            </a:rPr>
                            <m:t>𝑉𝑎𝑟</m:t>
                          </m:r>
                          <m:d>
                            <m:dPr>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𝑗</m:t>
                                  </m:r>
                                </m:sub>
                              </m:sSub>
                            </m:e>
                          </m:d>
                        </m:e>
                      </m:nary>
                      <m:r>
                        <a:rPr lang="en-US" altLang="zh-CN" sz="2400" b="0" i="1" smtClean="0">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𝑗</m:t>
                          </m:r>
                          <m:r>
                            <a:rPr lang="en-US" altLang="zh-CN" sz="2400" i="1">
                              <a:latin typeface="Cambria Math" panose="02040503050406030204" pitchFamily="18" charset="0"/>
                            </a:rPr>
                            <m:t>=</m:t>
                          </m:r>
                          <m:r>
                            <a:rPr lang="en-US" altLang="zh-CN" sz="2400" i="1">
                              <a:latin typeface="Cambria Math" panose="02040503050406030204" pitchFamily="18" charset="0"/>
                            </a:rPr>
                            <m:t>1</m:t>
                          </m:r>
                        </m:sub>
                        <m:sup>
                          <m:r>
                            <a:rPr lang="en-US" altLang="zh-CN" sz="2400" i="1">
                              <a:latin typeface="Cambria Math" panose="02040503050406030204" pitchFamily="18" charset="0"/>
                            </a:rPr>
                            <m:t>𝑑</m:t>
                          </m:r>
                        </m:sup>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𝑣</m:t>
                              </m:r>
                            </m:e>
                            <m:sub>
                              <m:r>
                                <a:rPr lang="en-US" altLang="zh-CN" sz="2400" i="1">
                                  <a:latin typeface="Cambria Math" panose="02040503050406030204" pitchFamily="18" charset="0"/>
                                </a:rPr>
                                <m:t>𝑗</m:t>
                              </m:r>
                            </m:sub>
                            <m:sup>
                              <m:r>
                                <a:rPr lang="en-US" altLang="zh-CN" sz="2400" i="1">
                                  <a:latin typeface="Cambria Math" panose="02040503050406030204" pitchFamily="18" charset="0"/>
                                </a:rPr>
                                <m:t>2</m:t>
                              </m:r>
                            </m:sup>
                          </m:sSubSup>
                        </m:e>
                      </m:nary>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oMath>
                  </m:oMathPara>
                </a14:m>
                <a:endParaRPr lang="en-US" altLang="zh-CN" sz="2400" dirty="0"/>
              </a:p>
              <a:p>
                <a:pPr marL="0" indent="0">
                  <a:buNone/>
                </a:pPr>
                <a:r>
                  <a:rPr lang="zh-CN" altLang="en-US" sz="2400" dirty="0"/>
                  <a:t>则</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𝑣</m:t>
                    </m:r>
                  </m:oMath>
                </a14:m>
                <a:r>
                  <a:rPr lang="zh-CN" altLang="en-US" sz="2400" dirty="0"/>
                  <a:t>是独立的正态分布的随机变量，代入高斯环面定理得证</a:t>
                </a:r>
                <a:endParaRPr lang="zh-CN" altLang="en-US" sz="2400"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292318" y="1825625"/>
                <a:ext cx="8651984" cy="4351338"/>
              </a:xfrm>
              <a:blipFill rotWithShape="1">
                <a:blip r:embed="rId1"/>
                <a:stretch>
                  <a:fillRect l="-3" r="4" b="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Johnson-</a:t>
            </a:r>
            <a:r>
              <a:rPr lang="en-US" altLang="zh-CN" sz="3600" dirty="0" err="1"/>
              <a:t>Lindenstrauss</a:t>
            </a:r>
            <a:r>
              <a:rPr lang="en-US" altLang="zh-CN" sz="3600" dirty="0"/>
              <a:t> Lemma</a:t>
            </a:r>
            <a:endParaRPr lang="zh-CN" altLang="en-US" sz="36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71146" y="1820370"/>
                <a:ext cx="8299888" cy="4351338"/>
              </a:xfrm>
            </p:spPr>
            <p:txBody>
              <a:bodyPr>
                <a:normAutofit/>
              </a:bodyPr>
              <a:lstStyle/>
              <a:p>
                <a:pPr>
                  <a:lnSpc>
                    <a:spcPct val="100000"/>
                  </a:lnSpc>
                </a:pPr>
                <a:r>
                  <a:rPr lang="zh-CN" altLang="en-US" sz="2400" dirty="0"/>
                  <a:t>对于任意</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𝑅</m:t>
                        </m:r>
                      </m:e>
                      <m:sup>
                        <m:r>
                          <a:rPr lang="en-US" altLang="zh-CN" sz="2400" b="0" i="1" smtClean="0">
                            <a:latin typeface="Cambria Math" panose="02040503050406030204" pitchFamily="18" charset="0"/>
                          </a:rPr>
                          <m:t>𝑑</m:t>
                        </m:r>
                      </m:sup>
                    </m:sSup>
                  </m:oMath>
                </a14:m>
                <a:r>
                  <a:rPr lang="en-US" altLang="zh-CN" sz="2400" dirty="0"/>
                  <a:t>,</a:t>
                </a:r>
                <a14:m>
                  <m:oMath xmlns:m="http://schemas.openxmlformats.org/officeDocument/2006/math">
                    <m:r>
                      <a:rPr lang="en-US" altLang="zh-CN" sz="2400" b="0" i="1" dirty="0" smtClean="0">
                        <a:latin typeface="Cambria Math" panose="02040503050406030204" pitchFamily="18" charset="0"/>
                      </a:rPr>
                      <m:t>𝜖</m:t>
                    </m:r>
                    <m:r>
                      <a:rPr lang="en-US" altLang="zh-CN" sz="2400" b="0" i="1" dirty="0" smtClean="0">
                        <a:latin typeface="Cambria Math" panose="02040503050406030204" pitchFamily="18" charset="0"/>
                      </a:rPr>
                      <m:t>&gt;</m:t>
                    </m:r>
                    <m:r>
                      <a:rPr lang="en-US" altLang="zh-CN" sz="2400" b="0" i="1" dirty="0" smtClean="0">
                        <a:latin typeface="Cambria Math" panose="02040503050406030204" pitchFamily="18" charset="0"/>
                      </a:rPr>
                      <m:t>0</m:t>
                    </m:r>
                  </m:oMath>
                </a14:m>
                <a:r>
                  <a:rPr lang="en-US" altLang="zh-CN" sz="2400" dirty="0"/>
                  <a:t>,</a:t>
                </a:r>
                <a:r>
                  <a:rPr lang="zh-CN" altLang="en-US" sz="2400" dirty="0"/>
                  <a:t>存在线性映射</a:t>
                </a:r>
                <a14:m>
                  <m:oMath xmlns:m="http://schemas.openxmlformats.org/officeDocument/2006/math">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𝑅</m:t>
                        </m:r>
                      </m:e>
                      <m:sup>
                        <m:r>
                          <a:rPr lang="en-US" altLang="zh-CN" sz="2400" b="0" i="1" smtClean="0">
                            <a:latin typeface="Cambria Math" panose="02040503050406030204" pitchFamily="18" charset="0"/>
                          </a:rPr>
                          <m:t>𝑑</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𝑅</m:t>
                        </m:r>
                      </m:e>
                      <m:sup>
                        <m:r>
                          <a:rPr lang="en-US" altLang="zh-CN" sz="2400" b="0" i="1" smtClean="0">
                            <a:latin typeface="Cambria Math" panose="02040503050406030204" pitchFamily="18" charset="0"/>
                          </a:rPr>
                          <m:t>𝑘</m:t>
                        </m:r>
                      </m:sup>
                    </m:sSup>
                  </m:oMath>
                </a14:m>
                <a:r>
                  <a:rPr lang="en-US" altLang="zh-CN" sz="2400" dirty="0"/>
                  <a:t>,</a:t>
                </a:r>
                <a14:m>
                  <m:oMath xmlns:m="http://schemas.openxmlformats.org/officeDocument/2006/math">
                    <m:r>
                      <m:rPr>
                        <m:sty m:val="p"/>
                      </m:rPr>
                      <a:rPr lang="en-US" altLang="zh-CN" sz="2400" b="0" i="0" dirty="0" smtClean="0">
                        <a:latin typeface="Cambria Math" panose="02040503050406030204" pitchFamily="18" charset="0"/>
                      </a:rPr>
                      <m:t>k</m:t>
                    </m:r>
                    <m:r>
                      <a:rPr lang="en-US" altLang="zh-CN" sz="2400" b="0" i="1"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r>
                          <a:rPr lang="en-US" altLang="zh-CN" sz="2400" b="0" i="1" dirty="0" smtClean="0">
                            <a:latin typeface="Cambria Math" panose="02040503050406030204" pitchFamily="18" charset="0"/>
                          </a:rPr>
                          <m:t>3</m:t>
                        </m:r>
                        <m:func>
                          <m:funcPr>
                            <m:ctrlPr>
                              <a:rPr lang="en-US" altLang="zh-CN" sz="2400" b="0" i="1" dirty="0" smtClean="0">
                                <a:latin typeface="Cambria Math" panose="02040503050406030204" pitchFamily="18" charset="0"/>
                              </a:rPr>
                            </m:ctrlPr>
                          </m:funcPr>
                          <m:fName>
                            <m:r>
                              <m:rPr>
                                <m:sty m:val="p"/>
                              </m:rPr>
                              <a:rPr lang="en-US" altLang="zh-CN" sz="2400" b="0" i="0" dirty="0" smtClean="0">
                                <a:latin typeface="Cambria Math" panose="02040503050406030204" pitchFamily="18" charset="0"/>
                              </a:rPr>
                              <m:t>log</m:t>
                            </m:r>
                          </m:fName>
                          <m:e>
                            <m:r>
                              <a:rPr lang="en-US" altLang="zh-CN" sz="2400" b="0" i="1" dirty="0" smtClean="0">
                                <a:latin typeface="Cambria Math" panose="02040503050406030204" pitchFamily="18" charset="0"/>
                              </a:rPr>
                              <m:t>𝑛</m:t>
                            </m:r>
                          </m:e>
                        </m:func>
                      </m:num>
                      <m:den>
                        <m:sSup>
                          <m:sSupPr>
                            <m:ctrlPr>
                              <a:rPr lang="en-US" altLang="zh-CN" sz="2400" b="0" i="1" dirty="0" smtClean="0">
                                <a:latin typeface="Cambria Math" panose="02040503050406030204" pitchFamily="18" charset="0"/>
                              </a:rPr>
                            </m:ctrlPr>
                          </m:sSupPr>
                          <m:e>
                            <m:r>
                              <a:rPr lang="en-US" altLang="zh-CN" sz="2400" b="0" i="1" dirty="0" smtClean="0">
                                <a:latin typeface="Cambria Math" panose="02040503050406030204" pitchFamily="18" charset="0"/>
                              </a:rPr>
                              <m:t>𝑐</m:t>
                            </m:r>
                            <m:r>
                              <a:rPr lang="en-US" altLang="zh-CN" sz="2400" b="0" i="1" dirty="0" smtClean="0">
                                <a:latin typeface="Cambria Math" panose="02040503050406030204" pitchFamily="18" charset="0"/>
                              </a:rPr>
                              <m:t>𝜖</m:t>
                            </m:r>
                          </m:e>
                          <m:sup>
                            <m:r>
                              <a:rPr lang="en-US" altLang="zh-CN" sz="2400" b="0" i="1" dirty="0" smtClean="0">
                                <a:latin typeface="Cambria Math" panose="02040503050406030204" pitchFamily="18" charset="0"/>
                              </a:rPr>
                              <m:t>2</m:t>
                            </m:r>
                          </m:sup>
                        </m:sSup>
                      </m:den>
                    </m:f>
                  </m:oMath>
                </a14:m>
                <a:r>
                  <a:rPr lang="zh-CN" altLang="en-US" sz="2400" dirty="0"/>
                  <a:t>，保证以</a:t>
                </a:r>
                <a14:m>
                  <m:oMath xmlns:m="http://schemas.openxmlformats.org/officeDocument/2006/math">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3</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𝑛</m:t>
                    </m:r>
                  </m:oMath>
                </a14:m>
                <a:r>
                  <a:rPr lang="zh-CN" altLang="en-US" sz="2400" dirty="0"/>
                  <a:t>的概率，下式成立</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e>
                      </m:d>
                      <m:r>
                        <a:rPr lang="en-US" altLang="zh-CN" sz="2000" b="0" i="1" smtClean="0">
                          <a:latin typeface="Cambria Math" panose="02040503050406030204" pitchFamily="18" charset="0"/>
                        </a:rPr>
                        <m:t>   </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𝜖</m:t>
                          </m:r>
                        </m:e>
                      </m:d>
                      <m:sSub>
                        <m:sSubPr>
                          <m:ctrlPr>
                            <a:rPr lang="en-US" altLang="zh-CN" sz="2000" b="0" i="1" smtClean="0">
                              <a:latin typeface="Cambria Math" panose="02040503050406030204" pitchFamily="18" charset="0"/>
                            </a:rPr>
                          </m:ctrlPr>
                        </m:sSubPr>
                        <m:e>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𝑘</m:t>
                              </m:r>
                            </m:e>
                          </m:rad>
                          <m:d>
                            <m:dPr>
                              <m:begChr m:val="|"/>
                              <m:endChr m:val="|"/>
                              <m:ctrlPr>
                                <a:rPr lang="en-US" altLang="zh-CN" sz="2000" b="0" i="1" smtClean="0">
                                  <a:latin typeface="Cambria Math" panose="02040503050406030204" pitchFamily="18" charset="0"/>
                                </a:rPr>
                              </m:ctrlPr>
                            </m:dPr>
                            <m:e>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𝑗</m:t>
                                      </m:r>
                                    </m:sub>
                                  </m:sSub>
                                </m:e>
                              </m:d>
                            </m:e>
                          </m:d>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𝑗</m:t>
                                          </m:r>
                                        </m:sub>
                                      </m:sSub>
                                    </m:e>
                                  </m:d>
                                </m:e>
                              </m:d>
                            </m:e>
                          </m:d>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𝜖</m:t>
                          </m:r>
                        </m:e>
                      </m:d>
                      <m:rad>
                        <m:radPr>
                          <m:degHide m:val="on"/>
                          <m:ctrlPr>
                            <a:rPr lang="en-US" altLang="zh-CN" sz="2000" i="1">
                              <a:latin typeface="Cambria Math" panose="02040503050406030204" pitchFamily="18" charset="0"/>
                            </a:rPr>
                          </m:ctrlPr>
                        </m:radPr>
                        <m:deg/>
                        <m:e>
                          <m:r>
                            <a:rPr lang="en-US" altLang="zh-CN" sz="2000" i="1">
                              <a:latin typeface="Cambria Math" panose="02040503050406030204" pitchFamily="18" charset="0"/>
                            </a:rPr>
                            <m:t>𝑘</m:t>
                          </m:r>
                        </m:e>
                      </m:rad>
                      <m:sSub>
                        <m:sSubPr>
                          <m:ctrlPr>
                            <a:rPr lang="en-US" altLang="zh-CN" sz="2000" b="0"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𝑗</m:t>
                                      </m:r>
                                    </m:sub>
                                  </m:sSub>
                                </m:e>
                              </m:d>
                            </m:e>
                          </m:d>
                        </m:e>
                        <m:sub>
                          <m:r>
                            <a:rPr lang="en-US" altLang="zh-CN" sz="2000" b="0" i="1" smtClean="0">
                              <a:latin typeface="Cambria Math" panose="02040503050406030204" pitchFamily="18" charset="0"/>
                            </a:rPr>
                            <m:t>2</m:t>
                          </m:r>
                        </m:sub>
                      </m:sSub>
                    </m:oMath>
                  </m:oMathPara>
                </a14:m>
                <a:endParaRPr lang="en-US" altLang="zh-CN" sz="2000"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71146" y="1820370"/>
                <a:ext cx="8299888" cy="4351338"/>
              </a:xfrm>
              <a:blipFill rotWithShape="1">
                <a:blip r:embed="rId1"/>
                <a:stretch>
                  <a:fillRect l="-4" t="-11" r="1" b="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pic>
        <p:nvPicPr>
          <p:cNvPr id="6" name="图片 5"/>
          <p:cNvPicPr>
            <a:picLocks noChangeAspect="1"/>
          </p:cNvPicPr>
          <p:nvPr/>
        </p:nvPicPr>
        <p:blipFill>
          <a:blip r:embed="rId2"/>
          <a:stretch>
            <a:fillRect/>
          </a:stretch>
        </p:blipFill>
        <p:spPr>
          <a:xfrm>
            <a:off x="2439128" y="3858115"/>
            <a:ext cx="4265744" cy="21064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Johnson-</a:t>
            </a:r>
            <a:r>
              <a:rPr lang="en-US" altLang="zh-CN" sz="3600" dirty="0" err="1"/>
              <a:t>Lindenstrauss</a:t>
            </a:r>
            <a:r>
              <a:rPr lang="en-US" altLang="zh-CN" sz="3600" dirty="0"/>
              <a:t> Lemma</a:t>
            </a:r>
            <a:endParaRPr lang="zh-CN" altLang="en-US" sz="36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71146" y="1820370"/>
                <a:ext cx="8299888" cy="4351338"/>
              </a:xfrm>
            </p:spPr>
            <p:txBody>
              <a:bodyPr>
                <a:normAutofit/>
              </a:bodyPr>
              <a:lstStyle/>
              <a:p>
                <a:pPr>
                  <a:lnSpc>
                    <a:spcPct val="100000"/>
                  </a:lnSpc>
                </a:pPr>
                <a:r>
                  <a:rPr lang="zh-CN" altLang="en-US" sz="2400" dirty="0"/>
                  <a:t>证明：根据随机投影定理，对于任意</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𝑗</m:t>
                        </m:r>
                      </m:sub>
                    </m:sSub>
                  </m:oMath>
                </a14:m>
                <a:r>
                  <a:rPr lang="en-US" altLang="zh-CN" sz="2000" dirty="0"/>
                  <a:t>,</a:t>
                </a:r>
                <a14:m>
                  <m:oMath xmlns:m="http://schemas.openxmlformats.org/officeDocument/2006/math">
                    <m:d>
                      <m:dPr>
                        <m:begChr m:val="|"/>
                        <m:endChr m:val="|"/>
                        <m:ctrlPr>
                          <a:rPr lang="en-US" altLang="zh-CN" sz="2400" i="1" dirty="0">
                            <a:latin typeface="Cambria Math" panose="02040503050406030204" pitchFamily="18" charset="0"/>
                          </a:rPr>
                        </m:ctrlPr>
                      </m:dPr>
                      <m:e>
                        <m:r>
                          <a:rPr lang="en-US" altLang="zh-CN" sz="2400" dirty="0">
                            <a:latin typeface="Cambria Math" panose="02040503050406030204" pitchFamily="18" charset="0"/>
                          </a:rPr>
                          <m:t>𝑓</m:t>
                        </m:r>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dirty="0">
                                    <a:latin typeface="Cambria Math" panose="02040503050406030204" pitchFamily="18" charset="0"/>
                                  </a:rPr>
                                  <m:t>𝑣</m:t>
                                </m:r>
                              </m:e>
                              <m:sub>
                                <m:r>
                                  <a:rPr lang="en-US" altLang="zh-CN" sz="2400" dirty="0">
                                    <a:latin typeface="Cambria Math" panose="02040503050406030204" pitchFamily="18" charset="0"/>
                                  </a:rPr>
                                  <m:t>𝑖</m:t>
                                </m:r>
                              </m:sub>
                            </m:sSub>
                            <m:r>
                              <a:rPr lang="en-US" altLang="zh-CN" sz="2400"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dirty="0">
                                    <a:latin typeface="Cambria Math" panose="02040503050406030204" pitchFamily="18" charset="0"/>
                                  </a:rPr>
                                  <m:t>𝑣</m:t>
                                </m:r>
                              </m:e>
                              <m:sub>
                                <m:r>
                                  <a:rPr lang="en-US" altLang="zh-CN" sz="2400" dirty="0">
                                    <a:latin typeface="Cambria Math" panose="02040503050406030204" pitchFamily="18" charset="0"/>
                                  </a:rPr>
                                  <m:t>𝑗</m:t>
                                </m:r>
                              </m:sub>
                            </m:sSub>
                          </m:e>
                        </m:d>
                      </m:e>
                    </m:d>
                  </m:oMath>
                </a14:m>
                <a:r>
                  <a:rPr lang="zh-CN" altLang="en-US" sz="2400" dirty="0"/>
                  <a:t>不在</a:t>
                </a:r>
                <a:endParaRPr lang="en-US" altLang="zh-CN" sz="2400" dirty="0"/>
              </a:p>
              <a:p>
                <a:pPr marL="0" indent="0">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en-US" altLang="zh-CN" sz="2400" i="1">
                              <a:latin typeface="Cambria Math" panose="02040503050406030204" pitchFamily="18" charset="0"/>
                            </a:rPr>
                          </m:ctrlPr>
                        </m:dPr>
                        <m:e>
                          <m:d>
                            <m:dPr>
                              <m:ctrlPr>
                                <a:rPr lang="en-US" altLang="zh-CN" sz="2400" i="1">
                                  <a:latin typeface="Cambria Math" panose="02040503050406030204" pitchFamily="18" charset="0"/>
                                </a:rPr>
                              </m:ctrlPr>
                            </m:dPr>
                            <m:e>
                              <m:r>
                                <a:rPr lang="en-US" altLang="zh-CN" sz="2400">
                                  <a:latin typeface="Cambria Math" panose="02040503050406030204" pitchFamily="18" charset="0"/>
                                </a:rPr>
                                <m:t>1</m:t>
                              </m:r>
                              <m:r>
                                <a:rPr lang="en-US" altLang="zh-CN" sz="2400">
                                  <a:latin typeface="Cambria Math" panose="02040503050406030204" pitchFamily="18" charset="0"/>
                                </a:rPr>
                                <m:t>−</m:t>
                              </m:r>
                              <m:r>
                                <a:rPr lang="en-US" altLang="zh-CN" sz="2400">
                                  <a:latin typeface="Cambria Math" panose="02040503050406030204" pitchFamily="18" charset="0"/>
                                </a:rPr>
                                <m:t>𝜖</m:t>
                              </m:r>
                            </m:e>
                          </m:d>
                          <m:rad>
                            <m:radPr>
                              <m:degHide m:val="on"/>
                              <m:ctrlPr>
                                <a:rPr lang="en-US" altLang="zh-CN" sz="2400" i="1">
                                  <a:latin typeface="Cambria Math" panose="02040503050406030204" pitchFamily="18" charset="0"/>
                                </a:rPr>
                              </m:ctrlPr>
                            </m:radPr>
                            <m:deg/>
                            <m:e>
                              <m:r>
                                <a:rPr lang="en-US" altLang="zh-CN" sz="2400">
                                  <a:latin typeface="Cambria Math" panose="02040503050406030204" pitchFamily="18" charset="0"/>
                                </a:rPr>
                                <m:t>𝑘</m:t>
                              </m:r>
                            </m:e>
                          </m:rad>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𝑣</m:t>
                                  </m:r>
                                </m:e>
                                <m:sub>
                                  <m:r>
                                    <a:rPr lang="en-US" altLang="zh-CN" sz="2400">
                                      <a:latin typeface="Cambria Math" panose="02040503050406030204" pitchFamily="18" charset="0"/>
                                    </a:rPr>
                                    <m:t>𝑖</m:t>
                                  </m:r>
                                </m:sub>
                              </m:sSub>
                              <m:r>
                                <a:rPr lang="en-US" altLang="zh-CN" sz="240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𝑣</m:t>
                                  </m:r>
                                </m:e>
                                <m:sub>
                                  <m:r>
                                    <a:rPr lang="en-US" altLang="zh-CN" sz="2400">
                                      <a:latin typeface="Cambria Math" panose="02040503050406030204" pitchFamily="18" charset="0"/>
                                    </a:rPr>
                                    <m:t>𝑗</m:t>
                                  </m:r>
                                </m:sub>
                              </m:sSub>
                            </m:e>
                          </m:d>
                          <m:r>
                            <a:rPr lang="en-US" altLang="zh-CN" sz="2400">
                              <a:latin typeface="Cambria Math" panose="02040503050406030204" pitchFamily="18" charset="0"/>
                            </a:rPr>
                            <m:t>,</m:t>
                          </m:r>
                          <m:d>
                            <m:dPr>
                              <m:ctrlPr>
                                <a:rPr lang="en-US" altLang="zh-CN" sz="2400" i="1">
                                  <a:latin typeface="Cambria Math" panose="02040503050406030204" pitchFamily="18" charset="0"/>
                                </a:rPr>
                              </m:ctrlPr>
                            </m:dPr>
                            <m:e>
                              <m:r>
                                <a:rPr lang="en-US" altLang="zh-CN" sz="2400">
                                  <a:latin typeface="Cambria Math" panose="02040503050406030204" pitchFamily="18" charset="0"/>
                                </a:rPr>
                                <m:t>1</m:t>
                              </m:r>
                              <m:r>
                                <a:rPr lang="en-US" altLang="zh-CN" sz="2400">
                                  <a:latin typeface="Cambria Math" panose="02040503050406030204" pitchFamily="18" charset="0"/>
                                </a:rPr>
                                <m:t>+</m:t>
                              </m:r>
                              <m:r>
                                <a:rPr lang="en-US" altLang="zh-CN" sz="2400">
                                  <a:latin typeface="Cambria Math" panose="02040503050406030204" pitchFamily="18" charset="0"/>
                                </a:rPr>
                                <m:t>𝜖</m:t>
                              </m:r>
                            </m:e>
                          </m:d>
                          <m:rad>
                            <m:radPr>
                              <m:degHide m:val="on"/>
                              <m:ctrlPr>
                                <a:rPr lang="en-US" altLang="zh-CN" sz="2400" i="1">
                                  <a:latin typeface="Cambria Math" panose="02040503050406030204" pitchFamily="18" charset="0"/>
                                </a:rPr>
                              </m:ctrlPr>
                            </m:radPr>
                            <m:deg/>
                            <m:e>
                              <m:r>
                                <a:rPr lang="en-US" altLang="zh-CN" sz="2400">
                                  <a:latin typeface="Cambria Math" panose="02040503050406030204" pitchFamily="18" charset="0"/>
                                </a:rPr>
                                <m:t>𝑘</m:t>
                              </m:r>
                            </m:e>
                          </m:rad>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𝑣</m:t>
                                  </m:r>
                                </m:e>
                                <m:sub>
                                  <m:r>
                                    <a:rPr lang="en-US" altLang="zh-CN" sz="2400">
                                      <a:latin typeface="Cambria Math" panose="02040503050406030204" pitchFamily="18" charset="0"/>
                                    </a:rPr>
                                    <m:t>𝑖</m:t>
                                  </m:r>
                                </m:sub>
                              </m:sSub>
                              <m:r>
                                <a:rPr lang="en-US" altLang="zh-CN" sz="240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𝑣</m:t>
                                  </m:r>
                                </m:e>
                                <m:sub>
                                  <m:r>
                                    <a:rPr lang="en-US" altLang="zh-CN" sz="2400">
                                      <a:latin typeface="Cambria Math" panose="02040503050406030204" pitchFamily="18" charset="0"/>
                                    </a:rPr>
                                    <m:t>𝑗</m:t>
                                  </m:r>
                                </m:sub>
                              </m:sSub>
                            </m:e>
                          </m:d>
                        </m:e>
                      </m:d>
                    </m:oMath>
                  </m:oMathPara>
                </a14:m>
                <a:endParaRPr lang="en-US" altLang="zh-CN" sz="2400" dirty="0"/>
              </a:p>
              <a:p>
                <a:pPr marL="0" indent="0">
                  <a:lnSpc>
                    <a:spcPct val="100000"/>
                  </a:lnSpc>
                  <a:buNone/>
                </a:pPr>
                <a:r>
                  <a:rPr lang="zh-CN" altLang="en-US" sz="2400" dirty="0"/>
                  <a:t>区间的概率至多</a:t>
                </a:r>
                <a14:m>
                  <m:oMath xmlns:m="http://schemas.openxmlformats.org/officeDocument/2006/math">
                    <m:r>
                      <a:rPr lang="en-US" altLang="zh-CN" sz="2400">
                        <a:latin typeface="Cambria Math" panose="02040503050406030204" pitchFamily="18" charset="0"/>
                      </a:rPr>
                      <m:t>3</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𝑒</m:t>
                        </m:r>
                      </m:e>
                      <m:sup>
                        <m:r>
                          <a:rPr lang="en-US" altLang="zh-CN" sz="2400">
                            <a:latin typeface="Cambria Math" panose="02040503050406030204" pitchFamily="18" charset="0"/>
                          </a:rPr>
                          <m:t>−</m:t>
                        </m:r>
                        <m:r>
                          <a:rPr lang="en-US" altLang="zh-CN" sz="2400">
                            <a:latin typeface="Cambria Math" panose="02040503050406030204" pitchFamily="18" charset="0"/>
                          </a:rPr>
                          <m:t>𝑐𝑘</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𝜖</m:t>
                            </m:r>
                          </m:e>
                          <m:sup>
                            <m:r>
                              <a:rPr lang="en-US" altLang="zh-CN" sz="2400">
                                <a:latin typeface="Cambria Math" panose="02040503050406030204" pitchFamily="18" charset="0"/>
                              </a:rPr>
                              <m:t>2</m:t>
                            </m:r>
                          </m:sup>
                        </m:sSup>
                      </m:sup>
                    </m:sSup>
                    <m:r>
                      <a:rPr lang="en-US" altLang="zh-CN" sz="2400">
                        <a:latin typeface="Cambria Math" panose="02040503050406030204" pitchFamily="18" charset="0"/>
                      </a:rPr>
                      <m:t>≤</m:t>
                    </m:r>
                    <m:r>
                      <a:rPr lang="en-US" altLang="zh-CN" sz="2400">
                        <a:latin typeface="Cambria Math" panose="02040503050406030204" pitchFamily="18" charset="0"/>
                      </a:rPr>
                      <m:t>3</m:t>
                    </m:r>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𝑛</m:t>
                        </m:r>
                      </m:e>
                      <m:sup>
                        <m:r>
                          <a:rPr lang="en-US" altLang="zh-CN" sz="2400">
                            <a:latin typeface="Cambria Math" panose="02040503050406030204" pitchFamily="18" charset="0"/>
                          </a:rPr>
                          <m:t>3</m:t>
                        </m:r>
                      </m:sup>
                    </m:sSup>
                  </m:oMath>
                </a14:m>
                <a:r>
                  <a:rPr lang="zh-CN" altLang="en-US" sz="2400" dirty="0"/>
                  <a:t>，对于</a:t>
                </a:r>
                <a14:m>
                  <m:oMath xmlns:m="http://schemas.openxmlformats.org/officeDocument/2006/math">
                    <m:r>
                      <a:rPr lang="en-US" altLang="zh-CN" sz="2400">
                        <a:latin typeface="Cambria Math" panose="02040503050406030204" pitchFamily="18" charset="0"/>
                      </a:rPr>
                      <m:t>𝑘</m:t>
                    </m:r>
                    <m:r>
                      <a:rPr lang="en-US" altLang="zh-CN" sz="2400">
                        <a:latin typeface="Cambria Math" panose="02040503050406030204" pitchFamily="18" charset="0"/>
                      </a:rPr>
                      <m:t>≥</m:t>
                    </m:r>
                  </m:oMath>
                </a14:m>
                <a:r>
                  <a:rPr lang="en-US" altLang="zh-CN" sz="2400" dirty="0"/>
                  <a:t> </a:t>
                </a:r>
                <a14:m>
                  <m:oMath xmlns:m="http://schemas.openxmlformats.org/officeDocument/2006/math">
                    <m:f>
                      <m:fPr>
                        <m:ctrlPr>
                          <a:rPr lang="en-US" altLang="zh-CN" sz="2400" i="1" dirty="0">
                            <a:latin typeface="Cambria Math" panose="02040503050406030204" pitchFamily="18" charset="0"/>
                          </a:rPr>
                        </m:ctrlPr>
                      </m:fPr>
                      <m:num>
                        <m:r>
                          <a:rPr lang="en-US" altLang="zh-CN" sz="2400" dirty="0">
                            <a:latin typeface="Cambria Math" panose="02040503050406030204" pitchFamily="18" charset="0"/>
                          </a:rPr>
                          <m:t>3</m:t>
                        </m:r>
                        <m:func>
                          <m:funcPr>
                            <m:ctrlPr>
                              <a:rPr lang="en-US" altLang="zh-CN" sz="2400" i="1" dirty="0">
                                <a:latin typeface="Cambria Math" panose="02040503050406030204" pitchFamily="18" charset="0"/>
                              </a:rPr>
                            </m:ctrlPr>
                          </m:funcPr>
                          <m:fName>
                            <m:r>
                              <m:rPr>
                                <m:sty m:val="p"/>
                              </m:rPr>
                              <a:rPr lang="en-US" altLang="zh-CN" sz="2400" dirty="0">
                                <a:latin typeface="Cambria Math" panose="02040503050406030204" pitchFamily="18" charset="0"/>
                              </a:rPr>
                              <m:t>log</m:t>
                            </m:r>
                          </m:fName>
                          <m:e>
                            <m:r>
                              <a:rPr lang="en-US" altLang="zh-CN" sz="2400" dirty="0">
                                <a:latin typeface="Cambria Math" panose="02040503050406030204" pitchFamily="18" charset="0"/>
                              </a:rPr>
                              <m:t>𝑛</m:t>
                            </m:r>
                          </m:e>
                        </m:func>
                      </m:num>
                      <m:den>
                        <m:sSup>
                          <m:sSupPr>
                            <m:ctrlPr>
                              <a:rPr lang="en-US" altLang="zh-CN" sz="2400" i="1" dirty="0">
                                <a:latin typeface="Cambria Math" panose="02040503050406030204" pitchFamily="18" charset="0"/>
                              </a:rPr>
                            </m:ctrlPr>
                          </m:sSupPr>
                          <m:e>
                            <m:r>
                              <a:rPr lang="en-US" altLang="zh-CN" sz="2400" dirty="0">
                                <a:latin typeface="Cambria Math" panose="02040503050406030204" pitchFamily="18" charset="0"/>
                              </a:rPr>
                              <m:t>𝑐</m:t>
                            </m:r>
                            <m:r>
                              <a:rPr lang="en-US" altLang="zh-CN" sz="2400" dirty="0">
                                <a:latin typeface="Cambria Math" panose="02040503050406030204" pitchFamily="18" charset="0"/>
                              </a:rPr>
                              <m:t>𝜖</m:t>
                            </m:r>
                          </m:e>
                          <m:sup>
                            <m:r>
                              <a:rPr lang="en-US" altLang="zh-CN" sz="2400" dirty="0">
                                <a:latin typeface="Cambria Math" panose="02040503050406030204" pitchFamily="18" charset="0"/>
                              </a:rPr>
                              <m:t>2</m:t>
                            </m:r>
                          </m:sup>
                        </m:sSup>
                      </m:den>
                    </m:f>
                  </m:oMath>
                </a14:m>
                <a:r>
                  <a:rPr lang="en-US" altLang="zh-CN" sz="2400" dirty="0"/>
                  <a:t>.</a:t>
                </a:r>
                <a:endParaRPr lang="en-US" altLang="zh-CN" sz="2400" dirty="0"/>
              </a:p>
              <a:p>
                <a:pPr marL="0" indent="0">
                  <a:lnSpc>
                    <a:spcPct val="100000"/>
                  </a:lnSpc>
                  <a:buNone/>
                </a:pPr>
                <a:r>
                  <a:rPr lang="zh-CN" altLang="en-US" sz="2400" dirty="0"/>
                  <a:t>因为有</a:t>
                </a:r>
                <a14:m>
                  <m:oMath xmlns:m="http://schemas.openxmlformats.org/officeDocument/2006/math">
                    <m:d>
                      <m:dPr>
                        <m:ctrlPr>
                          <a:rPr lang="en-US" altLang="zh-CN" sz="2400" i="1">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r>
                                <m:rPr>
                                  <m:brk m:alnAt="7"/>
                                </m:rPr>
                                <a:rPr lang="en-US" altLang="zh-CN" sz="2400">
                                  <a:latin typeface="Cambria Math" panose="02040503050406030204" pitchFamily="18" charset="0"/>
                                </a:rPr>
                                <m:t>𝑛</m:t>
                              </m:r>
                            </m:e>
                          </m:mr>
                          <m:mr>
                            <m:e>
                              <m:r>
                                <a:rPr lang="en-US" altLang="zh-CN" sz="2400">
                                  <a:latin typeface="Cambria Math" panose="02040503050406030204" pitchFamily="18" charset="0"/>
                                </a:rPr>
                                <m:t>2</m:t>
                              </m:r>
                            </m:e>
                          </m:mr>
                        </m:m>
                      </m:e>
                    </m:d>
                  </m:oMath>
                </a14:m>
                <a:r>
                  <a:rPr lang="zh-CN" altLang="en-US" sz="2400" dirty="0"/>
                  <a:t>对点的组合，根据</a:t>
                </a:r>
                <a:r>
                  <a:rPr lang="en-US" altLang="zh-CN" sz="2400" dirty="0"/>
                  <a:t>Union Bound</a:t>
                </a:r>
                <a:r>
                  <a:rPr lang="zh-CN" altLang="en-US" sz="2400" dirty="0"/>
                  <a:t>，命题得证。</a:t>
                </a:r>
                <a:endParaRPr lang="en-US" altLang="zh-CN" sz="2400"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71146" y="1820370"/>
                <a:ext cx="8299888" cy="4351338"/>
              </a:xfrm>
              <a:blipFill rotWithShape="1">
                <a:blip r:embed="rId1"/>
                <a:stretch>
                  <a:fillRect l="-4" t="-11" r="1" b="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Johnson-</a:t>
            </a:r>
            <a:r>
              <a:rPr lang="en-US" altLang="zh-CN" sz="3600" dirty="0" err="1"/>
              <a:t>Lindenstrauss</a:t>
            </a:r>
            <a:r>
              <a:rPr lang="en-US" altLang="zh-CN" sz="3600" dirty="0"/>
              <a:t> Lemma</a:t>
            </a:r>
            <a:endParaRPr lang="zh-CN" altLang="en-US" sz="36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536670" y="1825625"/>
                <a:ext cx="7886700" cy="4351338"/>
              </a:xfrm>
            </p:spPr>
            <p:txBody>
              <a:bodyPr>
                <a:normAutofit/>
              </a:bodyPr>
              <a:lstStyle/>
              <a:p>
                <a:pPr marL="0" indent="0">
                  <a:buNone/>
                </a:pPr>
                <a:r>
                  <a:rPr lang="zh-CN" altLang="en-US" sz="2400" b="0" dirty="0"/>
                  <a:t>实际：投影矩阵采用</a:t>
                </a:r>
                <a14:m>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oMath>
                </a14:m>
                <a:r>
                  <a:rPr lang="zh-CN" altLang="en-US" sz="2400" b="0" dirty="0"/>
                  <a:t>；</a:t>
                </a:r>
                <a:r>
                  <a:rPr lang="zh-CN" altLang="en-US" sz="2400"/>
                  <a:t>降维矩阵稀疏；</a:t>
                </a:r>
                <a:r>
                  <a:rPr lang="zh-CN" altLang="en-US" sz="2400" b="0" dirty="0"/>
                  <a:t>方便计算</a:t>
                </a:r>
                <a:endParaRPr lang="en-US" altLang="zh-CN" sz="2400" b="0" dirty="0"/>
              </a:p>
              <a:p>
                <a:pPr marL="0" indent="0">
                  <a:buNone/>
                </a:pPr>
                <a:r>
                  <a:rPr lang="en-US" altLang="zh-CN" sz="2400" b="0" dirty="0"/>
                  <a:t>JL</a:t>
                </a:r>
                <a:r>
                  <a:rPr lang="zh-CN" altLang="en-US" sz="2400" b="0" dirty="0"/>
                  <a:t>算法：操作简单，投影矩阵，方便并行计算</a:t>
                </a:r>
                <a:endParaRPr lang="en-US" altLang="zh-CN" sz="2400" b="0" dirty="0"/>
              </a:p>
              <a:p>
                <a:pPr marL="0" indent="0">
                  <a:buNone/>
                </a:pPr>
                <a:r>
                  <a:rPr lang="en-US" altLang="zh-CN" sz="2400" b="0" dirty="0"/>
                  <a:t>PCA</a:t>
                </a:r>
                <a:r>
                  <a:rPr lang="zh-CN" altLang="en-US" sz="2400" b="0" dirty="0"/>
                  <a:t>：要做</a:t>
                </a:r>
                <a:r>
                  <a:rPr lang="en-US" altLang="zh-CN" sz="2400" b="0" dirty="0"/>
                  <a:t>SVD</a:t>
                </a:r>
                <a:r>
                  <a:rPr lang="zh-CN" altLang="en-US" sz="2400" b="0" dirty="0"/>
                  <a:t>分解，开销大</a:t>
                </a:r>
                <a:endParaRPr lang="en-US" altLang="zh-CN" sz="2400" b="0" dirty="0"/>
              </a:p>
              <a:p>
                <a:pPr marL="0" indent="0">
                  <a:buNone/>
                </a:pPr>
                <a:br>
                  <a:rPr lang="en-US" altLang="zh-CN" sz="2400" b="0" dirty="0"/>
                </a:br>
                <a:endParaRPr lang="en-US" altLang="zh-CN" sz="2400"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536670" y="1825625"/>
                <a:ext cx="7886700" cy="4351338"/>
              </a:xfrm>
              <a:blipFill rotWithShape="1">
                <a:blip r:embed="rId1"/>
                <a:stretch>
                  <a:fillRect l="-1" r="1" b="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062161"/>
          </a:xfrm>
        </p:spPr>
        <p:txBody>
          <a:bodyPr/>
          <a:lstStyle/>
          <a:p>
            <a:pPr algn="ctr"/>
            <a:r>
              <a:rPr lang="zh-CN" altLang="en-US" dirty="0"/>
              <a:t>采样</a:t>
            </a:r>
            <a:endParaRPr lang="zh-CN" altLang="en-US" dirty="0"/>
          </a:p>
        </p:txBody>
      </p:sp>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t>基本采样算法</a:t>
            </a:r>
            <a:endParaRPr lang="en-US" altLang="zh-CN" sz="4400" dirty="0"/>
          </a:p>
        </p:txBody>
      </p:sp>
      <mc:AlternateContent xmlns:mc="http://schemas.openxmlformats.org/markup-compatibility/2006">
        <mc:Choice xmlns:a14="http://schemas.microsoft.com/office/drawing/2010/main" Requires="a14">
          <p:sp>
            <p:nvSpPr>
              <p:cNvPr id="6" name="Rectangle 2"/>
              <p:cNvSpPr/>
              <p:nvPr/>
            </p:nvSpPr>
            <p:spPr>
              <a:xfrm>
                <a:off x="141465" y="1721678"/>
                <a:ext cx="8262620" cy="829945"/>
              </a:xfrm>
              <a:prstGeom prst="rect">
                <a:avLst/>
              </a:prstGeom>
            </p:spPr>
            <p:txBody>
              <a:bodyPr wrap="none">
                <a:spAutoFit/>
              </a:bodyPr>
              <a:lstStyle/>
              <a:p>
                <a:r>
                  <a:rPr lang="zh-CN" altLang="en-US" sz="2400" dirty="0"/>
                  <a:t>给定一个变量</a:t>
                </a:r>
                <a14:m>
                  <m:oMath xmlns:m="http://schemas.openxmlformats.org/officeDocument/2006/math">
                    <m:r>
                      <a:rPr lang="en-US" altLang="zh-CN" sz="2400" i="1" dirty="0">
                        <a:latin typeface="Cambria Math" panose="02040503050406030204" pitchFamily="18" charset="0"/>
                        <a:cs typeface="Cambria Math" panose="02040503050406030204" pitchFamily="18" charset="0"/>
                      </a:rPr>
                      <m:t>𝑦</m:t>
                    </m:r>
                  </m:oMath>
                </a14:m>
                <a:r>
                  <a:rPr lang="zh-CN" altLang="en-US" sz="2400" dirty="0">
                    <a:latin typeface="Cambria Math" panose="02040503050406030204" pitchFamily="18" charset="0"/>
                    <a:cs typeface="Cambria Math" panose="02040503050406030204" pitchFamily="18" charset="0"/>
                  </a:rPr>
                  <a:t>，我们可以知道</a:t>
                </a:r>
                <a14:m>
                  <m:oMath xmlns:m="http://schemas.openxmlformats.org/officeDocument/2006/math">
                    <m:r>
                      <a:rPr lang="en-US" altLang="zh-CN" sz="2400" i="1" dirty="0">
                        <a:latin typeface="Cambria Math" panose="02040503050406030204" pitchFamily="18" charset="0"/>
                        <a:cs typeface="Cambria Math" panose="02040503050406030204" pitchFamily="18" charset="0"/>
                      </a:rPr>
                      <m:t>𝑝</m:t>
                    </m:r>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𝑦</m:t>
                    </m:r>
                    <m:r>
                      <a:rPr lang="en-US" altLang="zh-CN" sz="2400" i="1" dirty="0">
                        <a:latin typeface="Cambria Math" panose="02040503050406030204" pitchFamily="18" charset="0"/>
                        <a:cs typeface="Cambria Math" panose="02040503050406030204" pitchFamily="18" charset="0"/>
                      </a:rPr>
                      <m:t>)</m:t>
                    </m:r>
                  </m:oMath>
                </a14:m>
                <a:r>
                  <a:rPr lang="zh-CN" altLang="en-US" sz="2400" dirty="0">
                    <a:latin typeface="Cambria Math" panose="02040503050406030204" pitchFamily="18" charset="0"/>
                    <a:cs typeface="Cambria Math" panose="02040503050406030204" pitchFamily="18" charset="0"/>
                  </a:rPr>
                  <a:t>，但是对其取样较为困难</a:t>
                </a:r>
                <a:endParaRPr lang="zh-CN" altLang="en-US" sz="2400" dirty="0">
                  <a:latin typeface="Cambria Math" panose="02040503050406030204" pitchFamily="18" charset="0"/>
                  <a:cs typeface="Cambria Math" panose="02040503050406030204" pitchFamily="18" charset="0"/>
                </a:endParaRPr>
              </a:p>
              <a:p>
                <a:r>
                  <a:rPr lang="zh-CN" altLang="en-US" sz="2400" dirty="0"/>
                  <a:t>怎么办</a:t>
                </a:r>
                <a:r>
                  <a:rPr lang="zh-CN" altLang="en-US" sz="2400" dirty="0">
                    <a:solidFill>
                      <a:srgbClr val="FF0000"/>
                    </a:solidFill>
                  </a:rPr>
                  <a:t>？</a:t>
                </a:r>
                <a:endParaRPr lang="zh-CN" altLang="en-US" sz="2400" dirty="0">
                  <a:solidFill>
                    <a:srgbClr val="FF0000"/>
                  </a:solidFill>
                </a:endParaRPr>
              </a:p>
            </p:txBody>
          </p:sp>
        </mc:Choice>
        <mc:Fallback>
          <p:sp>
            <p:nvSpPr>
              <p:cNvPr id="6" name="Rectangle 2"/>
              <p:cNvSpPr>
                <a:spLocks noRot="1" noChangeAspect="1" noMove="1" noResize="1" noEditPoints="1" noAdjustHandles="1" noChangeArrowheads="1" noChangeShapeType="1" noTextEdit="1"/>
              </p:cNvSpPr>
              <p:nvPr/>
            </p:nvSpPr>
            <p:spPr>
              <a:xfrm>
                <a:off x="141465" y="1721678"/>
                <a:ext cx="8262620" cy="829945"/>
              </a:xfrm>
              <a:prstGeom prst="rect">
                <a:avLst/>
              </a:prstGeom>
              <a:blipFill rotWithShape="1">
                <a:blip r:embed="rId1"/>
                <a:stretch>
                  <a:fillRect l="-6" t="-23" r="6" b="23"/>
                </a:stretch>
              </a:blipFill>
            </p:spPr>
            <p:txBody>
              <a:bodyPr/>
              <a:lstStyle/>
              <a:p>
                <a:r>
                  <a:rPr lang="zh-CN" altLang="en-US">
                    <a:noFill/>
                  </a:rPr>
                  <a:t> </a:t>
                </a:r>
              </a:p>
            </p:txBody>
          </p:sp>
        </mc:Fallback>
      </mc:AlternateContent>
      <p:pic>
        <p:nvPicPr>
          <p:cNvPr id="1026" name="Picture 2" descr="Probability Distribution | Formula, Types, &amp; Exam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543" y="2488190"/>
            <a:ext cx="5821921" cy="3725574"/>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t>基本采样算法</a:t>
            </a:r>
            <a:endParaRPr lang="en-US" altLang="zh-CN" sz="4400" dirty="0"/>
          </a:p>
        </p:txBody>
      </p:sp>
      <mc:AlternateContent xmlns:mc="http://schemas.openxmlformats.org/markup-compatibility/2006">
        <mc:Choice xmlns:a14="http://schemas.microsoft.com/office/drawing/2010/main" Requires="a14">
          <p:sp>
            <p:nvSpPr>
              <p:cNvPr id="4" name="Rectangle 12"/>
              <p:cNvSpPr/>
              <p:nvPr/>
            </p:nvSpPr>
            <p:spPr>
              <a:xfrm>
                <a:off x="221257" y="2046820"/>
                <a:ext cx="7318433" cy="460375"/>
              </a:xfrm>
              <a:prstGeom prst="rect">
                <a:avLst/>
              </a:prstGeom>
            </p:spPr>
            <p:txBody>
              <a:bodyPr wrap="square">
                <a:spAutoFit/>
              </a:bodyPr>
              <a:lstStyle/>
              <a:p>
                <a:r>
                  <a:rPr lang="zh-CN" altLang="en-US" sz="2400" b="0" dirty="0">
                    <a:cs typeface="Cambria Math" panose="02040503050406030204" pitchFamily="18" charset="0"/>
                  </a:rPr>
                  <a:t>实际上，</a:t>
                </a:r>
                <a14:m>
                  <m:oMath xmlns:m="http://schemas.openxmlformats.org/officeDocument/2006/math">
                    <m:r>
                      <m:rPr>
                        <m:sty m:val="p"/>
                      </m:rPr>
                      <a:rPr lang="en-US" altLang="zh-CN" sz="2400" b="0" i="0" dirty="0" smtClean="0">
                        <a:latin typeface="Cambria Math" panose="02040503050406030204" pitchFamily="18" charset="0"/>
                        <a:cs typeface="Cambria Math" panose="02040503050406030204" pitchFamily="18" charset="0"/>
                      </a:rPr>
                      <m:t>z</m:t>
                    </m:r>
                    <m:r>
                      <a:rPr lang="en-US" altLang="zh-CN" sz="2400" b="0" i="0" dirty="0" smtClean="0">
                        <a:latin typeface="Cambria Math" panose="02040503050406030204" pitchFamily="18" charset="0"/>
                        <a:cs typeface="Cambria Math" panose="02040503050406030204" pitchFamily="18" charset="0"/>
                      </a:rPr>
                      <m:t>=</m:t>
                    </m:r>
                    <m:r>
                      <a:rPr lang="en-US" altLang="zh-CN" sz="2400" i="1" dirty="0" smtClean="0">
                        <a:latin typeface="Cambria Math" panose="02040503050406030204" pitchFamily="18" charset="0"/>
                        <a:cs typeface="Cambria Math" panose="02040503050406030204" pitchFamily="18" charset="0"/>
                      </a:rPr>
                      <m:t>𝑓</m:t>
                    </m:r>
                    <m:r>
                      <a:rPr lang="en-US" altLang="zh-CN" sz="2400" i="1" dirty="0" smtClean="0">
                        <a:latin typeface="Cambria Math" panose="02040503050406030204" pitchFamily="18" charset="0"/>
                        <a:cs typeface="Cambria Math" panose="02040503050406030204" pitchFamily="18" charset="0"/>
                      </a:rPr>
                      <m:t>(</m:t>
                    </m:r>
                    <m:r>
                      <a:rPr lang="en-US" altLang="zh-CN" sz="2400" b="0" i="1" dirty="0" smtClean="0">
                        <a:latin typeface="Cambria Math" panose="02040503050406030204" pitchFamily="18" charset="0"/>
                        <a:cs typeface="Cambria Math" panose="02040503050406030204" pitchFamily="18" charset="0"/>
                      </a:rPr>
                      <m:t>𝑦</m:t>
                    </m:r>
                    <m:r>
                      <a:rPr lang="en-US" altLang="zh-CN" sz="2400" i="1" dirty="0">
                        <a:latin typeface="Cambria Math" panose="02040503050406030204" pitchFamily="18" charset="0"/>
                        <a:cs typeface="Cambria Math" panose="02040503050406030204" pitchFamily="18" charset="0"/>
                      </a:rPr>
                      <m:t>)</m:t>
                    </m:r>
                  </m:oMath>
                </a14:m>
                <a:r>
                  <a:rPr lang="zh-CN" altLang="en-US" sz="2400" dirty="0">
                    <a:latin typeface="Cambria Math" panose="02040503050406030204" pitchFamily="18" charset="0"/>
                    <a:cs typeface="Cambria Math" panose="02040503050406030204" pitchFamily="18" charset="0"/>
                  </a:rPr>
                  <a:t>在区间</a:t>
                </a:r>
                <a:r>
                  <a:rPr lang="en-US" altLang="zh-CN" sz="2400" dirty="0">
                    <a:latin typeface="Cambria Math" panose="02040503050406030204" pitchFamily="18" charset="0"/>
                    <a:cs typeface="Cambria Math" panose="02040503050406030204" pitchFamily="18" charset="0"/>
                  </a:rPr>
                  <a:t>(0,1)</a:t>
                </a:r>
                <a:r>
                  <a:rPr lang="zh-CN" altLang="en-US" sz="2400" dirty="0">
                    <a:latin typeface="Cambria Math" panose="02040503050406030204" pitchFamily="18" charset="0"/>
                    <a:cs typeface="Cambria Math" panose="02040503050406030204" pitchFamily="18" charset="0"/>
                  </a:rPr>
                  <a:t>上均匀分布。</a:t>
                </a:r>
                <a:endParaRPr lang="zh-CN" altLang="en-US" sz="2400" dirty="0"/>
              </a:p>
            </p:txBody>
          </p:sp>
        </mc:Choice>
        <mc:Fallback>
          <p:sp>
            <p:nvSpPr>
              <p:cNvPr id="4" name="Rectangle 12"/>
              <p:cNvSpPr>
                <a:spLocks noRot="1" noChangeAspect="1" noMove="1" noResize="1" noEditPoints="1" noAdjustHandles="1" noChangeArrowheads="1" noChangeShapeType="1" noTextEdit="1"/>
              </p:cNvSpPr>
              <p:nvPr/>
            </p:nvSpPr>
            <p:spPr>
              <a:xfrm>
                <a:off x="221257" y="2046820"/>
                <a:ext cx="7318433" cy="460375"/>
              </a:xfrm>
              <a:prstGeom prst="rect">
                <a:avLst/>
              </a:prstGeom>
              <a:blipFill rotWithShape="1">
                <a:blip r:embed="rId1"/>
                <a:stretch>
                  <a:fillRect l="-4" t="-47" r="5" b="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Rectangle 2"/>
              <p:cNvSpPr/>
              <p:nvPr/>
            </p:nvSpPr>
            <p:spPr>
              <a:xfrm>
                <a:off x="231522" y="1562352"/>
                <a:ext cx="8636635" cy="460375"/>
              </a:xfrm>
              <a:prstGeom prst="rect">
                <a:avLst/>
              </a:prstGeom>
            </p:spPr>
            <p:txBody>
              <a:bodyPr wrap="none">
                <a:spAutoFit/>
              </a:bodyPr>
              <a:lstStyle/>
              <a:p>
                <a:r>
                  <a:rPr lang="zh-CN" altLang="en-US" sz="2400" dirty="0"/>
                  <a:t>给定一个变量</a:t>
                </a:r>
                <a14:m>
                  <m:oMath xmlns:m="http://schemas.openxmlformats.org/officeDocument/2006/math">
                    <m:r>
                      <a:rPr lang="en-US" altLang="zh-CN" sz="2400" i="1" dirty="0">
                        <a:latin typeface="Cambria Math" panose="02040503050406030204" pitchFamily="18" charset="0"/>
                        <a:cs typeface="Cambria Math" panose="02040503050406030204" pitchFamily="18" charset="0"/>
                      </a:rPr>
                      <m:t>𝑦</m:t>
                    </m:r>
                  </m:oMath>
                </a14:m>
                <a:r>
                  <a:rPr lang="zh-CN" altLang="en-US" sz="2400" dirty="0">
                    <a:latin typeface="Cambria Math" panose="02040503050406030204" pitchFamily="18" charset="0"/>
                    <a:cs typeface="Cambria Math" panose="02040503050406030204" pitchFamily="18" charset="0"/>
                  </a:rPr>
                  <a:t>，我们可以知道</a:t>
                </a:r>
                <a14:m>
                  <m:oMath xmlns:m="http://schemas.openxmlformats.org/officeDocument/2006/math">
                    <m:r>
                      <a:rPr lang="en-US" altLang="zh-CN" sz="2400" i="1" dirty="0">
                        <a:latin typeface="Cambria Math" panose="02040503050406030204" pitchFamily="18" charset="0"/>
                        <a:cs typeface="Cambria Math" panose="02040503050406030204" pitchFamily="18" charset="0"/>
                      </a:rPr>
                      <m:t>𝑝</m:t>
                    </m:r>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𝑦</m:t>
                    </m:r>
                    <m:r>
                      <a:rPr lang="en-US" altLang="zh-CN" sz="2400" i="1" dirty="0">
                        <a:latin typeface="Cambria Math" panose="02040503050406030204" pitchFamily="18" charset="0"/>
                        <a:cs typeface="Cambria Math" panose="02040503050406030204" pitchFamily="18" charset="0"/>
                      </a:rPr>
                      <m:t>)</m:t>
                    </m:r>
                  </m:oMath>
                </a14:m>
                <a:r>
                  <a:rPr lang="zh-CN" altLang="en-US" sz="2400" dirty="0">
                    <a:latin typeface="Cambria Math" panose="02040503050406030204" pitchFamily="18" charset="0"/>
                    <a:cs typeface="Cambria Math" panose="02040503050406030204" pitchFamily="18" charset="0"/>
                  </a:rPr>
                  <a:t>，但是对其取样较为困难。</a:t>
                </a:r>
                <a:r>
                  <a:rPr lang="en-US" altLang="zh-CN" sz="2400" dirty="0"/>
                  <a:t> </a:t>
                </a:r>
                <a:endParaRPr lang="zh-CN" altLang="en-US" sz="2400" dirty="0"/>
              </a:p>
            </p:txBody>
          </p:sp>
        </mc:Choice>
        <mc:Fallback>
          <p:sp>
            <p:nvSpPr>
              <p:cNvPr id="6" name="Rectangle 2"/>
              <p:cNvSpPr>
                <a:spLocks noRot="1" noChangeAspect="1" noMove="1" noResize="1" noEditPoints="1" noAdjustHandles="1" noChangeArrowheads="1" noChangeShapeType="1" noTextEdit="1"/>
              </p:cNvSpPr>
              <p:nvPr/>
            </p:nvSpPr>
            <p:spPr>
              <a:xfrm>
                <a:off x="231522" y="1562352"/>
                <a:ext cx="8636635" cy="460375"/>
              </a:xfrm>
              <a:prstGeom prst="rect">
                <a:avLst/>
              </a:prstGeom>
              <a:blipFill rotWithShape="1">
                <a:blip r:embed="rId2"/>
                <a:stretch>
                  <a:fillRect l="-4" t="-55" r="-547" b="55"/>
                </a:stretch>
              </a:blipFill>
            </p:spPr>
            <p:txBody>
              <a:bodyPr/>
              <a:lstStyle/>
              <a:p>
                <a:r>
                  <a:rPr lang="zh-CN" altLang="en-US">
                    <a:noFill/>
                  </a:rPr>
                  <a:t> </a:t>
                </a:r>
              </a:p>
            </p:txBody>
          </p:sp>
        </mc:Fallback>
      </mc:AlternateContent>
      <p:pic>
        <p:nvPicPr>
          <p:cNvPr id="9" name="Picture 9"/>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1697535" y="3977252"/>
            <a:ext cx="2865114" cy="355753"/>
          </a:xfrm>
          <a:prstGeom prst="rect">
            <a:avLst/>
          </a:prstGeom>
        </p:spPr>
      </p:pic>
      <p:pic>
        <p:nvPicPr>
          <p:cNvPr id="10" name="Picture 11"/>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1697535" y="5160662"/>
            <a:ext cx="1370146" cy="314286"/>
          </a:xfrm>
          <a:prstGeom prst="rect">
            <a:avLst/>
          </a:prstGeom>
        </p:spPr>
      </p:pic>
      <mc:AlternateContent xmlns:mc="http://schemas.openxmlformats.org/markup-compatibility/2006">
        <mc:Choice xmlns:a14="http://schemas.microsoft.com/office/drawing/2010/main" Requires="a14">
          <p:sp>
            <p:nvSpPr>
              <p:cNvPr id="12" name="Rectangle 14"/>
              <p:cNvSpPr/>
              <p:nvPr/>
            </p:nvSpPr>
            <p:spPr>
              <a:xfrm>
                <a:off x="326667" y="6074223"/>
                <a:ext cx="5051063" cy="461665"/>
              </a:xfrm>
              <a:prstGeom prst="rect">
                <a:avLst/>
              </a:prstGeom>
            </p:spPr>
            <p:txBody>
              <a:bodyPr wrap="none">
                <a:spAutoFit/>
              </a:bodyPr>
              <a:lstStyle/>
              <a:p>
                <a:r>
                  <a:rPr lang="zh-CN" altLang="en-US" sz="2400" dirty="0"/>
                  <a:t>我们可以由</a:t>
                </a:r>
                <a14:m>
                  <m:oMath xmlns:m="http://schemas.openxmlformats.org/officeDocument/2006/math">
                    <m:r>
                      <a:rPr lang="en-US" altLang="zh-CN" sz="2400" i="1" dirty="0">
                        <a:latin typeface="Cambria Math" panose="02040503050406030204" pitchFamily="18" charset="0"/>
                        <a:cs typeface="Cambria Math" panose="02040503050406030204" pitchFamily="18" charset="0"/>
                      </a:rPr>
                      <m:t>𝑧</m:t>
                    </m:r>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𝑢</m:t>
                    </m:r>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0</m:t>
                    </m:r>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1</m:t>
                    </m:r>
                    <m:r>
                      <a:rPr lang="en-US" altLang="zh-CN" sz="2400" i="1" dirty="0">
                        <a:latin typeface="Cambria Math" panose="02040503050406030204" pitchFamily="18" charset="0"/>
                        <a:cs typeface="Cambria Math" panose="02040503050406030204" pitchFamily="18" charset="0"/>
                      </a:rPr>
                      <m:t>)</m:t>
                    </m:r>
                  </m:oMath>
                </a14:m>
                <a:r>
                  <a:rPr lang="zh-CN" altLang="en-US" sz="2400" dirty="0">
                    <a:latin typeface="Cambria Math" panose="02040503050406030204" pitchFamily="18" charset="0"/>
                    <a:cs typeface="Cambria Math" panose="02040503050406030204" pitchFamily="18" charset="0"/>
                  </a:rPr>
                  <a:t>中采样得到</a:t>
                </a:r>
                <a14:m>
                  <m:oMath xmlns:m="http://schemas.openxmlformats.org/officeDocument/2006/math">
                    <m:r>
                      <a:rPr lang="en-US" altLang="zh-CN" sz="2400" i="1" dirty="0">
                        <a:latin typeface="Cambria Math" panose="02040503050406030204" pitchFamily="18" charset="0"/>
                        <a:cs typeface="Cambria Math" panose="02040503050406030204" pitchFamily="18" charset="0"/>
                      </a:rPr>
                      <m:t>𝑦</m:t>
                    </m:r>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𝑝</m:t>
                    </m:r>
                  </m:oMath>
                </a14:m>
                <a:endParaRPr lang="zh-CN" altLang="en-US" sz="2400" dirty="0"/>
              </a:p>
            </p:txBody>
          </p:sp>
        </mc:Choice>
        <mc:Fallback>
          <p:sp>
            <p:nvSpPr>
              <p:cNvPr id="12" name="Rectangle 14"/>
              <p:cNvSpPr>
                <a:spLocks noRot="1" noChangeAspect="1" noMove="1" noResize="1" noEditPoints="1" noAdjustHandles="1" noChangeArrowheads="1" noChangeShapeType="1" noTextEdit="1"/>
              </p:cNvSpPr>
              <p:nvPr/>
            </p:nvSpPr>
            <p:spPr>
              <a:xfrm>
                <a:off x="326667" y="6074223"/>
                <a:ext cx="5051063" cy="461665"/>
              </a:xfrm>
              <a:prstGeom prst="rect">
                <a:avLst/>
              </a:prstGeom>
              <a:blipFill rotWithShape="1">
                <a:blip r:embed="rId7"/>
                <a:stretch>
                  <a:fillRect l="-5" t="-97" r="11" b="101"/>
                </a:stretch>
              </a:blipFill>
            </p:spPr>
            <p:txBody>
              <a:bodyPr/>
              <a:lstStyle/>
              <a:p>
                <a:r>
                  <a:rPr lang="zh-CN" altLang="en-US">
                    <a:noFill/>
                  </a:rPr>
                  <a:t> </a:t>
                </a:r>
              </a:p>
            </p:txBody>
          </p:sp>
        </mc:Fallback>
      </mc:AlternateContent>
      <p:sp>
        <p:nvSpPr>
          <p:cNvPr id="15" name="Rectangle: Rounded Corners 21"/>
          <p:cNvSpPr/>
          <p:nvPr/>
        </p:nvSpPr>
        <p:spPr>
          <a:xfrm>
            <a:off x="1532549" y="3835160"/>
            <a:ext cx="3148972" cy="670478"/>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Rounded Corners 22"/>
          <p:cNvSpPr/>
          <p:nvPr/>
        </p:nvSpPr>
        <p:spPr>
          <a:xfrm>
            <a:off x="1532549" y="5023740"/>
            <a:ext cx="3148972" cy="670478"/>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Arrow: Right 25"/>
          <p:cNvSpPr/>
          <p:nvPr/>
        </p:nvSpPr>
        <p:spPr>
          <a:xfrm rot="5400000">
            <a:off x="2424249" y="4555710"/>
            <a:ext cx="526518" cy="40954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TextBox 28"/>
          <p:cNvSpPr txBox="1"/>
          <p:nvPr/>
        </p:nvSpPr>
        <p:spPr>
          <a:xfrm>
            <a:off x="366624" y="3885993"/>
            <a:ext cx="1024639" cy="461665"/>
          </a:xfrm>
          <a:prstGeom prst="rect">
            <a:avLst/>
          </a:prstGeom>
          <a:noFill/>
        </p:spPr>
        <p:txBody>
          <a:bodyPr wrap="none" rtlCol="0">
            <a:spAutoFit/>
          </a:bodyPr>
          <a:lstStyle/>
          <a:p>
            <a:pPr algn="l"/>
            <a:r>
              <a:rPr lang="zh-CN" altLang="en-US" sz="2400" dirty="0"/>
              <a:t>步骤</a:t>
            </a:r>
            <a:r>
              <a:rPr lang="en-US" altLang="zh-CN" sz="2400" dirty="0"/>
              <a:t> 1</a:t>
            </a:r>
            <a:endParaRPr lang="zh-CN" altLang="en-US" sz="2400" dirty="0" err="1"/>
          </a:p>
        </p:txBody>
      </p:sp>
      <p:sp>
        <p:nvSpPr>
          <p:cNvPr id="24" name="TextBox 29"/>
          <p:cNvSpPr txBox="1"/>
          <p:nvPr/>
        </p:nvSpPr>
        <p:spPr>
          <a:xfrm>
            <a:off x="366624" y="5055497"/>
            <a:ext cx="1024639" cy="461665"/>
          </a:xfrm>
          <a:prstGeom prst="rect">
            <a:avLst/>
          </a:prstGeom>
          <a:noFill/>
        </p:spPr>
        <p:txBody>
          <a:bodyPr wrap="none" rtlCol="0">
            <a:spAutoFit/>
          </a:bodyPr>
          <a:lstStyle/>
          <a:p>
            <a:pPr algn="l"/>
            <a:r>
              <a:rPr lang="zh-CN" altLang="en-US" sz="2400" dirty="0"/>
              <a:t>步骤</a:t>
            </a:r>
            <a:r>
              <a:rPr lang="en-US" altLang="zh-CN" sz="2400" dirty="0"/>
              <a:t> 2</a:t>
            </a:r>
            <a:endParaRPr lang="zh-CN" altLang="en-US" sz="2400" dirty="0" err="1"/>
          </a:p>
        </p:txBody>
      </p:sp>
      <p:pic>
        <p:nvPicPr>
          <p:cNvPr id="26" name="图片 25"/>
          <p:cNvPicPr>
            <a:picLocks noChangeAspect="1"/>
          </p:cNvPicPr>
          <p:nvPr/>
        </p:nvPicPr>
        <p:blipFill>
          <a:blip r:embed="rId8"/>
          <a:stretch>
            <a:fillRect/>
          </a:stretch>
        </p:blipFill>
        <p:spPr>
          <a:xfrm>
            <a:off x="4736937" y="2503519"/>
            <a:ext cx="4372424" cy="3733077"/>
          </a:xfrm>
          <a:prstGeom prst="rect">
            <a:avLst/>
          </a:prstGeom>
        </p:spPr>
      </p:pic>
      <p:sp>
        <p:nvSpPr>
          <p:cNvPr id="3" name="灯片编号占位符 2"/>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505811"/>
            <a:ext cx="8058150" cy="4642326"/>
          </a:xfrm>
        </p:spPr>
        <p:txBody>
          <a:bodyPr>
            <a:normAutofit/>
          </a:bodyPr>
          <a:lstStyle/>
          <a:p>
            <a:pPr>
              <a:lnSpc>
                <a:spcPct val="100000"/>
              </a:lnSpc>
            </a:pPr>
            <a:r>
              <a:rPr lang="zh-CN" altLang="en-US" sz="3200" dirty="0"/>
              <a:t>小明</a:t>
            </a:r>
            <a:r>
              <a:rPr lang="en-US" altLang="zh-CN" sz="3200" dirty="0"/>
              <a:t>10</a:t>
            </a:r>
            <a:r>
              <a:rPr lang="zh-CN" altLang="en-US" sz="3200" dirty="0"/>
              <a:t>次考试总得分</a:t>
            </a:r>
            <a:r>
              <a:rPr lang="en-US" altLang="zh-CN" sz="3200" dirty="0"/>
              <a:t>700</a:t>
            </a:r>
            <a:r>
              <a:rPr lang="zh-CN" altLang="en-US" sz="3200" dirty="0"/>
              <a:t>分，</a:t>
            </a:r>
            <a:br>
              <a:rPr lang="en-US" altLang="zh-CN" sz="3200" dirty="0"/>
            </a:br>
            <a:r>
              <a:rPr lang="zh-CN" altLang="en-US" sz="3200" dirty="0"/>
              <a:t>最多有几次超过</a:t>
            </a:r>
            <a:r>
              <a:rPr lang="en-US" altLang="zh-CN" sz="3200" dirty="0"/>
              <a:t>90</a:t>
            </a:r>
            <a:r>
              <a:rPr lang="zh-CN" altLang="en-US" sz="3200" dirty="0"/>
              <a:t>分？</a:t>
            </a:r>
            <a:endParaRPr lang="en-US" altLang="zh-CN" sz="3200" dirty="0"/>
          </a:p>
          <a:p>
            <a:pPr>
              <a:lnSpc>
                <a:spcPct val="100000"/>
              </a:lnSpc>
            </a:pPr>
            <a:r>
              <a:rPr lang="zh-CN" altLang="en-US" sz="3200" dirty="0"/>
              <a:t>小明考试平均分</a:t>
            </a:r>
            <a:r>
              <a:rPr lang="en-US" altLang="zh-CN" sz="3200" dirty="0"/>
              <a:t>70</a:t>
            </a:r>
            <a:r>
              <a:rPr lang="zh-CN" altLang="en-US" sz="3200" dirty="0"/>
              <a:t>分，</a:t>
            </a:r>
            <a:br>
              <a:rPr lang="en-US" altLang="zh-CN" sz="3200" dirty="0"/>
            </a:br>
            <a:r>
              <a:rPr lang="zh-CN" altLang="en-US" sz="3200" dirty="0"/>
              <a:t>得分超过</a:t>
            </a:r>
            <a:r>
              <a:rPr lang="en-US" altLang="zh-CN" sz="3200" dirty="0"/>
              <a:t>90</a:t>
            </a:r>
            <a:r>
              <a:rPr lang="zh-CN" altLang="en-US" sz="3200" dirty="0"/>
              <a:t>分的频率最大是多少？</a:t>
            </a:r>
            <a:endParaRPr lang="en-US" altLang="zh-CN" sz="3200" b="0"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endParaRPr lang="zh-CN" altLang="en-US" dirty="0"/>
          </a:p>
        </p:txBody>
      </p:sp>
      <p:pic>
        <p:nvPicPr>
          <p:cNvPr id="5" name="Picture 6"/>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558780" y="2826678"/>
            <a:ext cx="2515810" cy="312381"/>
          </a:xfrm>
          <a:prstGeom prst="rect">
            <a:avLst/>
          </a:prstGeom>
        </p:spPr>
      </p:pic>
      <p:pic>
        <p:nvPicPr>
          <p:cNvPr id="6" name="Picture 11"/>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1558780" y="4015442"/>
            <a:ext cx="1182476" cy="271238"/>
          </a:xfrm>
          <a:prstGeom prst="rect">
            <a:avLst/>
          </a:prstGeom>
        </p:spPr>
      </p:pic>
      <p:sp>
        <p:nvSpPr>
          <p:cNvPr id="7" name="Rectangle: Rounded Corners 21"/>
          <p:cNvSpPr/>
          <p:nvPr/>
        </p:nvSpPr>
        <p:spPr>
          <a:xfrm>
            <a:off x="1393794" y="2689940"/>
            <a:ext cx="2858609" cy="578643"/>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Rounded Corners 22"/>
          <p:cNvSpPr/>
          <p:nvPr/>
        </p:nvSpPr>
        <p:spPr>
          <a:xfrm>
            <a:off x="1393794" y="3878520"/>
            <a:ext cx="2858609" cy="578643"/>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5"/>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4221953" y="1777220"/>
            <a:ext cx="2977952" cy="369169"/>
          </a:xfrm>
          <a:prstGeom prst="rect">
            <a:avLst/>
          </a:prstGeom>
        </p:spPr>
      </p:pic>
      <p:sp>
        <p:nvSpPr>
          <p:cNvPr id="10" name="Arrow: Right 25"/>
          <p:cNvSpPr/>
          <p:nvPr/>
        </p:nvSpPr>
        <p:spPr>
          <a:xfrm rot="5400000">
            <a:off x="2285494" y="3410490"/>
            <a:ext cx="526518" cy="40954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TextBox 28"/>
          <p:cNvSpPr txBox="1"/>
          <p:nvPr/>
        </p:nvSpPr>
        <p:spPr>
          <a:xfrm>
            <a:off x="227869" y="2740773"/>
            <a:ext cx="876935" cy="398780"/>
          </a:xfrm>
          <a:prstGeom prst="rect">
            <a:avLst/>
          </a:prstGeom>
          <a:noFill/>
        </p:spPr>
        <p:txBody>
          <a:bodyPr wrap="none" rtlCol="0">
            <a:spAutoFit/>
          </a:bodyPr>
          <a:lstStyle/>
          <a:p>
            <a:pPr algn="l"/>
            <a:r>
              <a:rPr lang="zh-CN" altLang="en-US" sz="2000" dirty="0"/>
              <a:t>步骤</a:t>
            </a:r>
            <a:r>
              <a:rPr lang="en-US" altLang="zh-CN" sz="2000" dirty="0"/>
              <a:t> 1</a:t>
            </a:r>
            <a:endParaRPr lang="zh-CN" altLang="en-US" sz="2000" dirty="0" err="1"/>
          </a:p>
        </p:txBody>
      </p:sp>
      <p:sp>
        <p:nvSpPr>
          <p:cNvPr id="12" name="TextBox 29"/>
          <p:cNvSpPr txBox="1"/>
          <p:nvPr/>
        </p:nvSpPr>
        <p:spPr>
          <a:xfrm>
            <a:off x="227869" y="3910277"/>
            <a:ext cx="876935" cy="398780"/>
          </a:xfrm>
          <a:prstGeom prst="rect">
            <a:avLst/>
          </a:prstGeom>
          <a:noFill/>
        </p:spPr>
        <p:txBody>
          <a:bodyPr wrap="none" rtlCol="0">
            <a:spAutoFit/>
          </a:bodyPr>
          <a:lstStyle/>
          <a:p>
            <a:pPr algn="l"/>
            <a:r>
              <a:rPr lang="zh-CN" altLang="en-US" sz="2000" dirty="0"/>
              <a:t>步骤</a:t>
            </a:r>
            <a:r>
              <a:rPr lang="en-US" altLang="zh-CN" sz="2000" dirty="0"/>
              <a:t> 2</a:t>
            </a:r>
            <a:endParaRPr lang="zh-CN" altLang="en-US" sz="2000" dirty="0" err="1"/>
          </a:p>
        </p:txBody>
      </p:sp>
      <p:pic>
        <p:nvPicPr>
          <p:cNvPr id="13" name="Picture 35"/>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7398946" y="1824205"/>
            <a:ext cx="854680" cy="322184"/>
          </a:xfrm>
          <a:prstGeom prst="rect">
            <a:avLst/>
          </a:prstGeom>
        </p:spPr>
      </p:pic>
      <p:sp>
        <p:nvSpPr>
          <p:cNvPr id="3" name="灯片编号占位符 2"/>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答案</a:t>
            </a:r>
            <a:endParaRPr lang="zh-CN" altLang="en-US" dirty="0"/>
          </a:p>
        </p:txBody>
      </p:sp>
      <p:pic>
        <p:nvPicPr>
          <p:cNvPr id="5" name="Picture 1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558780" y="4015442"/>
            <a:ext cx="1182476" cy="271238"/>
          </a:xfrm>
          <a:prstGeom prst="rect">
            <a:avLst/>
          </a:prstGeom>
        </p:spPr>
      </p:pic>
      <p:sp>
        <p:nvSpPr>
          <p:cNvPr id="10" name="Rectangle: Rounded Corners 21"/>
          <p:cNvSpPr/>
          <p:nvPr/>
        </p:nvSpPr>
        <p:spPr>
          <a:xfrm>
            <a:off x="1393794" y="2689940"/>
            <a:ext cx="2858609" cy="578643"/>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Rounded Corners 22"/>
          <p:cNvSpPr/>
          <p:nvPr/>
        </p:nvSpPr>
        <p:spPr>
          <a:xfrm>
            <a:off x="1393794" y="3878520"/>
            <a:ext cx="2858609" cy="578643"/>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5"/>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4141925" y="1774164"/>
            <a:ext cx="2999499" cy="371840"/>
          </a:xfrm>
          <a:prstGeom prst="rect">
            <a:avLst/>
          </a:prstGeom>
        </p:spPr>
      </p:pic>
      <p:sp>
        <p:nvSpPr>
          <p:cNvPr id="13" name="Arrow: Right 25"/>
          <p:cNvSpPr/>
          <p:nvPr/>
        </p:nvSpPr>
        <p:spPr>
          <a:xfrm rot="5400000">
            <a:off x="2285494" y="3410490"/>
            <a:ext cx="526518" cy="40954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TextBox 28"/>
          <p:cNvSpPr txBox="1"/>
          <p:nvPr/>
        </p:nvSpPr>
        <p:spPr>
          <a:xfrm>
            <a:off x="227869" y="2740773"/>
            <a:ext cx="876935" cy="398780"/>
          </a:xfrm>
          <a:prstGeom prst="rect">
            <a:avLst/>
          </a:prstGeom>
          <a:noFill/>
        </p:spPr>
        <p:txBody>
          <a:bodyPr wrap="none" rtlCol="0">
            <a:spAutoFit/>
          </a:bodyPr>
          <a:lstStyle/>
          <a:p>
            <a:pPr algn="l"/>
            <a:r>
              <a:rPr lang="zh-CN" altLang="en-US" sz="2000" dirty="0"/>
              <a:t>步骤</a:t>
            </a:r>
            <a:r>
              <a:rPr lang="en-US" altLang="zh-CN" sz="2000" dirty="0"/>
              <a:t> 1</a:t>
            </a:r>
            <a:endParaRPr lang="zh-CN" altLang="en-US" sz="2000" dirty="0" err="1"/>
          </a:p>
        </p:txBody>
      </p:sp>
      <p:sp>
        <p:nvSpPr>
          <p:cNvPr id="15" name="TextBox 29"/>
          <p:cNvSpPr txBox="1"/>
          <p:nvPr/>
        </p:nvSpPr>
        <p:spPr>
          <a:xfrm>
            <a:off x="227869" y="3910277"/>
            <a:ext cx="876935" cy="398780"/>
          </a:xfrm>
          <a:prstGeom prst="rect">
            <a:avLst/>
          </a:prstGeom>
          <a:noFill/>
        </p:spPr>
        <p:txBody>
          <a:bodyPr wrap="none" rtlCol="0">
            <a:spAutoFit/>
          </a:bodyPr>
          <a:lstStyle/>
          <a:p>
            <a:pPr algn="l"/>
            <a:r>
              <a:rPr lang="zh-CN" altLang="en-US" sz="2000" dirty="0"/>
              <a:t>步骤</a:t>
            </a:r>
            <a:r>
              <a:rPr lang="en-US" altLang="zh-CN" sz="2000" dirty="0"/>
              <a:t> 2</a:t>
            </a:r>
            <a:endParaRPr lang="zh-CN" altLang="en-US" sz="2000" dirty="0" err="1"/>
          </a:p>
        </p:txBody>
      </p:sp>
      <p:pic>
        <p:nvPicPr>
          <p:cNvPr id="16" name="Picture 8"/>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2823098" y="3336005"/>
            <a:ext cx="6232513" cy="395440"/>
          </a:xfrm>
          <a:prstGeom prst="rect">
            <a:avLst/>
          </a:prstGeom>
        </p:spPr>
      </p:pic>
      <p:pic>
        <p:nvPicPr>
          <p:cNvPr id="17" name="Picture 33"/>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5007160" y="4494424"/>
            <a:ext cx="2677242" cy="452968"/>
          </a:xfrm>
          <a:prstGeom prst="rect">
            <a:avLst/>
          </a:prstGeom>
        </p:spPr>
      </p:pic>
      <p:pic>
        <p:nvPicPr>
          <p:cNvPr id="18" name="Picture 17"/>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1558780" y="2826678"/>
            <a:ext cx="2515810" cy="312381"/>
          </a:xfrm>
          <a:prstGeom prst="rect">
            <a:avLst/>
          </a:prstGeom>
        </p:spPr>
      </p:pic>
      <p:pic>
        <p:nvPicPr>
          <p:cNvPr id="19" name="Picture 24"/>
          <p:cNvPicPr>
            <a:picLocks noChangeAspect="1"/>
          </p:cNvPicPr>
          <p:nvPr>
            <p:custDataLst>
              <p:tags r:id="rId11"/>
            </p:custDataLst>
          </p:nvPr>
        </p:nvPicPr>
        <p:blipFill>
          <a:blip r:embed="rId12" cstate="print">
            <a:extLst>
              <a:ext uri="{28A0092B-C50C-407E-A947-70E740481C1C}">
                <a14:useLocalDpi xmlns:a14="http://schemas.microsoft.com/office/drawing/2010/main" val="0"/>
              </a:ext>
            </a:extLst>
          </a:blip>
          <a:stretch>
            <a:fillRect/>
          </a:stretch>
        </p:blipFill>
        <p:spPr>
          <a:xfrm>
            <a:off x="7654205" y="1821873"/>
            <a:ext cx="860864" cy="324515"/>
          </a:xfrm>
          <a:prstGeom prst="rect">
            <a:avLst/>
          </a:prstGeom>
        </p:spPr>
      </p:pic>
      <mc:AlternateContent xmlns:mc="http://schemas.openxmlformats.org/markup-compatibility/2006">
        <mc:Choice xmlns:a14="http://schemas.microsoft.com/office/drawing/2010/main" Requires="a14">
          <p:sp>
            <p:nvSpPr>
              <p:cNvPr id="3" name="Rectangle 14"/>
              <p:cNvSpPr/>
              <p:nvPr>
                <p:custDataLst>
                  <p:tags r:id="rId13"/>
                </p:custDataLst>
              </p:nvPr>
            </p:nvSpPr>
            <p:spPr>
              <a:xfrm>
                <a:off x="481547" y="5376761"/>
                <a:ext cx="6027740" cy="523220"/>
              </a:xfrm>
              <a:prstGeom prst="rect">
                <a:avLst/>
              </a:prstGeom>
            </p:spPr>
            <p:txBody>
              <a:bodyPr wrap="none">
                <a:spAutoFit/>
              </a:bodyPr>
              <a:lstStyle/>
              <a:p>
                <a:r>
                  <a:rPr lang="zh-CN" altLang="en-US" sz="2800" dirty="0"/>
                  <a:t>我们可以由</a:t>
                </a:r>
                <a14:m>
                  <m:oMath xmlns:m="http://schemas.openxmlformats.org/officeDocument/2006/math">
                    <m:r>
                      <a:rPr lang="en-US" altLang="zh-CN" sz="2800" i="1" dirty="0">
                        <a:latin typeface="Cambria Math" panose="02040503050406030204" pitchFamily="18" charset="0"/>
                        <a:cs typeface="Cambria Math" panose="02040503050406030204" pitchFamily="18" charset="0"/>
                      </a:rPr>
                      <m:t>𝑧</m:t>
                    </m:r>
                    <m:r>
                      <a:rPr lang="en-US" altLang="zh-CN" sz="2800" i="1" dirty="0">
                        <a:latin typeface="Cambria Math" panose="02040503050406030204" pitchFamily="18" charset="0"/>
                        <a:cs typeface="Cambria Math" panose="02040503050406030204" pitchFamily="18" charset="0"/>
                      </a:rPr>
                      <m:t>~</m:t>
                    </m:r>
                    <m:r>
                      <a:rPr lang="en-US" altLang="zh-CN" sz="2800" i="1" dirty="0">
                        <a:latin typeface="Cambria Math" panose="02040503050406030204" pitchFamily="18" charset="0"/>
                        <a:cs typeface="Cambria Math" panose="02040503050406030204" pitchFamily="18" charset="0"/>
                      </a:rPr>
                      <m:t>𝑢</m:t>
                    </m:r>
                    <m:r>
                      <a:rPr lang="en-US" altLang="zh-CN" sz="2800" i="1" dirty="0">
                        <a:latin typeface="Cambria Math" panose="02040503050406030204" pitchFamily="18" charset="0"/>
                        <a:cs typeface="Cambria Math" panose="02040503050406030204" pitchFamily="18" charset="0"/>
                      </a:rPr>
                      <m:t>(</m:t>
                    </m:r>
                    <m:r>
                      <a:rPr lang="en-US" altLang="zh-CN" sz="2800" i="1" dirty="0">
                        <a:latin typeface="Cambria Math" panose="02040503050406030204" pitchFamily="18" charset="0"/>
                        <a:cs typeface="Cambria Math" panose="02040503050406030204" pitchFamily="18" charset="0"/>
                      </a:rPr>
                      <m:t>0</m:t>
                    </m:r>
                    <m:r>
                      <a:rPr lang="en-US" altLang="zh-CN" sz="2800" i="1" dirty="0">
                        <a:latin typeface="Cambria Math" panose="02040503050406030204" pitchFamily="18" charset="0"/>
                        <a:cs typeface="Cambria Math" panose="02040503050406030204" pitchFamily="18" charset="0"/>
                      </a:rPr>
                      <m:t>,</m:t>
                    </m:r>
                    <m:r>
                      <a:rPr lang="en-US" altLang="zh-CN" sz="2800" i="1" dirty="0">
                        <a:latin typeface="Cambria Math" panose="02040503050406030204" pitchFamily="18" charset="0"/>
                        <a:cs typeface="Cambria Math" panose="02040503050406030204" pitchFamily="18" charset="0"/>
                      </a:rPr>
                      <m:t>1</m:t>
                    </m:r>
                    <m:r>
                      <a:rPr lang="en-US" altLang="zh-CN" sz="2800" i="1" dirty="0">
                        <a:latin typeface="Cambria Math" panose="02040503050406030204" pitchFamily="18" charset="0"/>
                        <a:cs typeface="Cambria Math" panose="02040503050406030204" pitchFamily="18" charset="0"/>
                      </a:rPr>
                      <m:t>)</m:t>
                    </m:r>
                  </m:oMath>
                </a14:m>
                <a:r>
                  <a:rPr lang="zh-CN" altLang="en-US" sz="2800" dirty="0">
                    <a:latin typeface="Cambria Math" panose="02040503050406030204" pitchFamily="18" charset="0"/>
                    <a:cs typeface="Cambria Math" panose="02040503050406030204" pitchFamily="18" charset="0"/>
                  </a:rPr>
                  <a:t>中采样得到</a:t>
                </a:r>
                <a14:m>
                  <m:oMath xmlns:m="http://schemas.openxmlformats.org/officeDocument/2006/math">
                    <m:r>
                      <a:rPr lang="en-US" altLang="zh-CN" sz="2800" i="1" dirty="0">
                        <a:latin typeface="Cambria Math" panose="02040503050406030204" pitchFamily="18" charset="0"/>
                        <a:cs typeface="Cambria Math" panose="02040503050406030204" pitchFamily="18" charset="0"/>
                      </a:rPr>
                      <m:t>𝑦</m:t>
                    </m:r>
                    <m:r>
                      <a:rPr lang="en-US" altLang="zh-CN" sz="2800" i="1" dirty="0">
                        <a:latin typeface="Cambria Math" panose="02040503050406030204" pitchFamily="18" charset="0"/>
                        <a:cs typeface="Cambria Math" panose="02040503050406030204" pitchFamily="18" charset="0"/>
                      </a:rPr>
                      <m:t>~</m:t>
                    </m:r>
                    <m:r>
                      <a:rPr lang="en-US" altLang="zh-CN" sz="2800" i="1" dirty="0">
                        <a:latin typeface="Cambria Math" panose="02040503050406030204" pitchFamily="18" charset="0"/>
                        <a:cs typeface="Cambria Math" panose="02040503050406030204" pitchFamily="18" charset="0"/>
                      </a:rPr>
                      <m:t>𝑝</m:t>
                    </m:r>
                  </m:oMath>
                </a14:m>
                <a:endParaRPr lang="zh-CN" altLang="en-US" sz="2800" dirty="0"/>
              </a:p>
            </p:txBody>
          </p:sp>
        </mc:Choice>
        <mc:Fallback>
          <p:sp>
            <p:nvSpPr>
              <p:cNvPr id="3" name="Rectangle 14"/>
              <p:cNvSpPr>
                <a:spLocks noRot="1" noChangeAspect="1" noMove="1" noResize="1" noEditPoints="1" noAdjustHandles="1" noChangeArrowheads="1" noChangeShapeType="1" noTextEdit="1"/>
              </p:cNvSpPr>
              <p:nvPr>
                <p:custDataLst>
                  <p:tags r:id="rId14"/>
                </p:custDataLst>
              </p:nvPr>
            </p:nvSpPr>
            <p:spPr>
              <a:xfrm>
                <a:off x="481547" y="5376761"/>
                <a:ext cx="6027740" cy="523220"/>
              </a:xfrm>
              <a:prstGeom prst="rect">
                <a:avLst/>
              </a:prstGeom>
              <a:blipFill rotWithShape="1">
                <a:blip r:embed="rId15"/>
                <a:stretch>
                  <a:fillRect l="-4" t="-41" r="9" b="3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p:cNvSpPr txBox="1"/>
              <p:nvPr/>
            </p:nvSpPr>
            <p:spPr>
              <a:xfrm>
                <a:off x="354330" y="2387600"/>
                <a:ext cx="7977505" cy="2026920"/>
              </a:xfrm>
              <a:prstGeom prst="rect">
                <a:avLst/>
              </a:prstGeom>
              <a:noFill/>
            </p:spPr>
            <p:txBody>
              <a:bodyPr wrap="none" rtlCol="0">
                <a:spAutoFit/>
              </a:bodyPr>
              <a:lstStyle/>
              <a:p>
                <a:pPr algn="l"/>
                <a14:m>
                  <m:oMath xmlns:m="http://schemas.openxmlformats.org/officeDocument/2006/math">
                    <m:r>
                      <a:rPr lang="en-US" altLang="zh-CN" sz="2400" i="1" dirty="0">
                        <a:latin typeface="Cambria Math" panose="02040503050406030204" pitchFamily="18" charset="0"/>
                        <a:cs typeface="Cambria Math" panose="02040503050406030204" pitchFamily="18" charset="0"/>
                      </a:rPr>
                      <m:t>𝑧</m:t>
                    </m:r>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ℎ</m:t>
                    </m:r>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𝑦</m:t>
                    </m:r>
                    <m:r>
                      <a:rPr lang="en-US" altLang="zh-CN" sz="2400" i="1" dirty="0">
                        <a:latin typeface="Cambria Math" panose="02040503050406030204" pitchFamily="18" charset="0"/>
                        <a:cs typeface="Cambria Math" panose="02040503050406030204" pitchFamily="18" charset="0"/>
                      </a:rPr>
                      <m:t>)=</m:t>
                    </m:r>
                    <m:nary>
                      <m:naryPr>
                        <m:limLoc m:val="subSup"/>
                        <m:ctrlPr>
                          <a:rPr lang="en-US" altLang="zh-CN" sz="2400" i="1" dirty="0">
                            <a:latin typeface="Cambria Math" panose="02040503050406030204" pitchFamily="18" charset="0"/>
                            <a:cs typeface="Cambria Math" panose="02040503050406030204" pitchFamily="18" charset="0"/>
                          </a:rPr>
                        </m:ctrlPr>
                      </m:naryPr>
                      <m:sub>
                        <m:r>
                          <a:rPr lang="en-US" altLang="zh-CN" sz="2400" i="1" dirty="0">
                            <a:latin typeface="Cambria Math" panose="02040503050406030204" pitchFamily="18" charset="0"/>
                            <a:cs typeface="Cambria Math" panose="02040503050406030204" pitchFamily="18" charset="0"/>
                          </a:rPr>
                          <m:t>−∞</m:t>
                        </m:r>
                      </m:sub>
                      <m:sup>
                        <m:r>
                          <a:rPr lang="en-US" altLang="zh-CN" sz="2400" i="1" dirty="0">
                            <a:latin typeface="Cambria Math" panose="02040503050406030204" pitchFamily="18" charset="0"/>
                            <a:cs typeface="Cambria Math" panose="02040503050406030204" pitchFamily="18" charset="0"/>
                          </a:rPr>
                          <m:t>𝑦</m:t>
                        </m:r>
                      </m:sup>
                      <m:e>
                        <m:r>
                          <a:rPr lang="en-US" altLang="zh-CN" sz="2400" i="1" dirty="0">
                            <a:latin typeface="Cambria Math" panose="02040503050406030204" pitchFamily="18" charset="0"/>
                            <a:cs typeface="Cambria Math" panose="02040503050406030204" pitchFamily="18" charset="0"/>
                          </a:rPr>
                          <m:t>𝑝</m:t>
                        </m:r>
                        <m:r>
                          <a:rPr lang="en-US" altLang="zh-CN" sz="2400" i="1" dirty="0">
                            <a:latin typeface="Cambria Math" panose="02040503050406030204" pitchFamily="18" charset="0"/>
                            <a:cs typeface="Cambria Math" panose="02040503050406030204" pitchFamily="18" charset="0"/>
                          </a:rPr>
                          <m:t>(</m:t>
                        </m:r>
                        <m:acc>
                          <m:accPr>
                            <m:ctrlPr>
                              <a:rPr lang="en-US" altLang="zh-CN" sz="2400" i="1" dirty="0">
                                <a:latin typeface="Cambria Math" panose="02040503050406030204" pitchFamily="18" charset="0"/>
                                <a:cs typeface="Cambria Math" panose="02040503050406030204" pitchFamily="18" charset="0"/>
                              </a:rPr>
                            </m:ctrlPr>
                          </m:accPr>
                          <m:e>
                            <m:r>
                              <a:rPr lang="en-US" altLang="zh-CN" sz="2400" i="1" dirty="0">
                                <a:latin typeface="Cambria Math" panose="02040503050406030204" pitchFamily="18" charset="0"/>
                                <a:cs typeface="Cambria Math" panose="02040503050406030204" pitchFamily="18" charset="0"/>
                              </a:rPr>
                              <m:t>𝑦</m:t>
                            </m:r>
                          </m:e>
                        </m:acc>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𝑑</m:t>
                        </m:r>
                        <m:acc>
                          <m:accPr>
                            <m:ctrlPr>
                              <a:rPr lang="en-US" altLang="zh-CN" sz="2400" i="1" dirty="0">
                                <a:latin typeface="Cambria Math" panose="02040503050406030204" pitchFamily="18" charset="0"/>
                                <a:cs typeface="Cambria Math" panose="02040503050406030204" pitchFamily="18" charset="0"/>
                              </a:rPr>
                            </m:ctrlPr>
                          </m:accPr>
                          <m:e>
                            <m:r>
                              <a:rPr lang="en-US" altLang="zh-CN" sz="2400" i="1" dirty="0">
                                <a:latin typeface="Cambria Math" panose="02040503050406030204" pitchFamily="18" charset="0"/>
                                <a:cs typeface="Cambria Math" panose="02040503050406030204" pitchFamily="18" charset="0"/>
                              </a:rPr>
                              <m:t>𝑦</m:t>
                            </m:r>
                          </m:e>
                        </m:acc>
                      </m:e>
                    </m:nary>
                  </m:oMath>
                </a14:m>
                <a:r>
                  <a:rPr lang="zh-CN" altLang="en-US" sz="2400" dirty="0"/>
                  <a:t>和</a:t>
                </a:r>
                <a14:m>
                  <m:oMath xmlns:m="http://schemas.openxmlformats.org/officeDocument/2006/math">
                    <m:r>
                      <a:rPr lang="en-US" altLang="zh-CN" sz="2400" i="1" dirty="0">
                        <a:latin typeface="Cambria Math" panose="02040503050406030204" pitchFamily="18" charset="0"/>
                        <a:cs typeface="Cambria Math" panose="02040503050406030204" pitchFamily="18" charset="0"/>
                      </a:rPr>
                      <m:t>𝑦</m:t>
                    </m:r>
                    <m:r>
                      <a:rPr lang="en-US" altLang="zh-CN" sz="2400" i="1" dirty="0">
                        <a:latin typeface="Cambria Math" panose="02040503050406030204" pitchFamily="18" charset="0"/>
                        <a:cs typeface="Cambria Math" panose="02040503050406030204" pitchFamily="18" charset="0"/>
                      </a:rPr>
                      <m:t>=</m:t>
                    </m:r>
                    <m:sSup>
                      <m:sSupPr>
                        <m:ctrlPr>
                          <a:rPr lang="en-US" altLang="zh-CN" sz="2400" i="1" dirty="0">
                            <a:latin typeface="Cambria Math" panose="02040503050406030204" pitchFamily="18" charset="0"/>
                            <a:cs typeface="Cambria Math" panose="02040503050406030204" pitchFamily="18" charset="0"/>
                          </a:rPr>
                        </m:ctrlPr>
                      </m:sSupPr>
                      <m:e>
                        <m:r>
                          <a:rPr lang="en-US" altLang="zh-CN" sz="2400" i="1" dirty="0">
                            <a:latin typeface="Cambria Math" panose="02040503050406030204" pitchFamily="18" charset="0"/>
                            <a:cs typeface="Cambria Math" panose="02040503050406030204" pitchFamily="18" charset="0"/>
                          </a:rPr>
                          <m:t>ℎ</m:t>
                        </m:r>
                      </m:e>
                      <m:sup>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1</m:t>
                        </m:r>
                      </m:sup>
                    </m:sSup>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𝑧</m:t>
                    </m:r>
                    <m:r>
                      <a:rPr lang="en-US" altLang="zh-CN" sz="2400" i="1" dirty="0">
                        <a:latin typeface="Cambria Math" panose="02040503050406030204" pitchFamily="18" charset="0"/>
                        <a:cs typeface="Cambria Math" panose="02040503050406030204" pitchFamily="18" charset="0"/>
                      </a:rPr>
                      <m:t>)</m:t>
                    </m:r>
                  </m:oMath>
                </a14:m>
                <a:r>
                  <a:rPr lang="zh-CN" altLang="en-US" sz="2400" dirty="0"/>
                  <a:t>计算起来十分的复杂。</a:t>
                </a:r>
                <a:endParaRPr lang="en-US" altLang="zh-CN" sz="2400" dirty="0"/>
              </a:p>
              <a:p>
                <a:pPr algn="l"/>
                <a:endParaRPr lang="en-US" altLang="zh-CN" sz="2400" dirty="0"/>
              </a:p>
              <a:p>
                <a:pPr algn="l"/>
                <a:r>
                  <a:rPr lang="en-US" altLang="zh-CN" sz="2400" dirty="0"/>
                  <a:t>我们</a:t>
                </a:r>
                <a:r>
                  <a:rPr lang="zh-CN" altLang="en-US" sz="2400" dirty="0"/>
                  <a:t>应该使用</a:t>
                </a:r>
                <a:r>
                  <a:rPr lang="en-US" altLang="zh-CN" sz="2400" dirty="0"/>
                  <a:t>一些 "简单"（容易取样）的分布。</a:t>
                </a:r>
                <a:endParaRPr lang="en-US" altLang="zh-CN" sz="2400" dirty="0"/>
              </a:p>
              <a:p>
                <a:pPr algn="l"/>
                <a:r>
                  <a:rPr lang="en-US" altLang="zh-CN" sz="2400" dirty="0"/>
                  <a:t> </a:t>
                </a:r>
                <a:endParaRPr lang="en-US" altLang="zh-CN" sz="2400" dirty="0"/>
              </a:p>
              <a:p>
                <a:pPr algn="l"/>
                <a:r>
                  <a:rPr lang="zh-CN" altLang="en-US" sz="2400" dirty="0" err="1"/>
                  <a:t>怎么处理</a:t>
                </a:r>
                <a:r>
                  <a:rPr lang="zh-CN" altLang="en-US" sz="2400" dirty="0" err="1">
                    <a:solidFill>
                      <a:srgbClr val="FF0000"/>
                    </a:solidFill>
                  </a:rPr>
                  <a:t>？</a:t>
                </a:r>
                <a:endParaRPr lang="zh-CN" altLang="en-US" sz="2400" dirty="0" err="1">
                  <a:solidFill>
                    <a:srgbClr val="FF0000"/>
                  </a:solidFill>
                </a:endParaRPr>
              </a:p>
            </p:txBody>
          </p:sp>
        </mc:Choice>
        <mc:Fallback>
          <p:sp>
            <p:nvSpPr>
              <p:cNvPr id="5" name="TextBox 4"/>
              <p:cNvSpPr txBox="1">
                <a:spLocks noRot="1" noChangeAspect="1" noMove="1" noResize="1" noEditPoints="1" noAdjustHandles="1" noChangeArrowheads="1" noChangeShapeType="1" noTextEdit="1"/>
              </p:cNvSpPr>
              <p:nvPr/>
            </p:nvSpPr>
            <p:spPr>
              <a:xfrm>
                <a:off x="354330" y="2387600"/>
                <a:ext cx="7977505" cy="2026920"/>
              </a:xfrm>
              <a:prstGeom prst="rect">
                <a:avLst/>
              </a:prstGeom>
              <a:blipFill rotWithShape="1">
                <a:blip r:embed="rId1"/>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dirty="0"/>
              <a:t>缺点</a:t>
            </a:r>
            <a:endParaRPr lang="zh-CN" altLang="en-US" dirty="0"/>
          </a:p>
        </p:txBody>
      </p:sp>
      <p:sp>
        <p:nvSpPr>
          <p:cNvPr id="3" name="灯片编号占位符 2"/>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6" name="Rectangle 35"/>
              <p:cNvSpPr/>
              <p:nvPr/>
            </p:nvSpPr>
            <p:spPr>
              <a:xfrm>
                <a:off x="3783330" y="1824355"/>
                <a:ext cx="4288155" cy="636905"/>
              </a:xfrm>
              <a:prstGeom prst="rect">
                <a:avLst/>
              </a:prstGeom>
            </p:spPr>
            <p:txBody>
              <a:bodyPr wrap="none">
                <a:noAutofit/>
              </a:bodyPr>
              <a:lstStyle/>
              <a:p>
                <a:r>
                  <a:rPr lang="zh-CN" altLang="en-US" sz="2400" dirty="0"/>
                  <a:t>步骤</a:t>
                </a:r>
                <a:r>
                  <a:rPr lang="en-US" altLang="zh-CN" sz="2400" dirty="0"/>
                  <a:t> 1: </a:t>
                </a:r>
                <a:r>
                  <a:rPr lang="zh-CN" altLang="en-US" sz="2400" dirty="0"/>
                  <a:t>找到蓝色分布</a:t>
                </a:r>
                <a:r>
                  <a:rPr lang="en-US" altLang="zh-CN" sz="2400" dirty="0"/>
                  <a:t> </a:t>
                </a:r>
                <a14:m>
                  <m:oMath xmlns:m="http://schemas.openxmlformats.org/officeDocument/2006/math">
                    <m:r>
                      <a:rPr lang="en-US" altLang="zh-CN" sz="2400" i="1" dirty="0">
                        <a:latin typeface="Cambria Math" panose="02040503050406030204" pitchFamily="18" charset="0"/>
                        <a:cs typeface="Cambria Math" panose="02040503050406030204" pitchFamily="18" charset="0"/>
                      </a:rPr>
                      <m:t>𝑘𝑞</m:t>
                    </m:r>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𝑧</m:t>
                    </m:r>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𝑝</m:t>
                    </m:r>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𝑧</m:t>
                    </m:r>
                    <m:r>
                      <a:rPr lang="en-US" altLang="zh-CN" sz="2400" i="1" dirty="0">
                        <a:latin typeface="Cambria Math" panose="02040503050406030204" pitchFamily="18" charset="0"/>
                        <a:ea typeface="MS Mincho" charset="0"/>
                        <a:cs typeface="Cambria Math" panose="02040503050406030204" pitchFamily="18" charset="0"/>
                      </a:rPr>
                      <m:t>)</m:t>
                    </m:r>
                  </m:oMath>
                </a14:m>
                <a:endParaRPr lang="en-US" altLang="zh-CN" sz="2400" i="1" dirty="0">
                  <a:latin typeface="Cambria Math" panose="02040503050406030204" pitchFamily="18" charset="0"/>
                  <a:ea typeface="MS Mincho" charset="0"/>
                  <a:cs typeface="Cambria Math" panose="02040503050406030204" pitchFamily="18" charset="0"/>
                </a:endParaRPr>
              </a:p>
            </p:txBody>
          </p:sp>
        </mc:Choice>
        <mc:Fallback>
          <p:sp>
            <p:nvSpPr>
              <p:cNvPr id="36" name="Rectangle 35"/>
              <p:cNvSpPr>
                <a:spLocks noRot="1" noChangeAspect="1" noMove="1" noResize="1" noEditPoints="1" noAdjustHandles="1" noChangeArrowheads="1" noChangeShapeType="1" noTextEdit="1"/>
              </p:cNvSpPr>
              <p:nvPr/>
            </p:nvSpPr>
            <p:spPr>
              <a:xfrm>
                <a:off x="3783330" y="1824355"/>
                <a:ext cx="4288155" cy="636905"/>
              </a:xfrm>
              <a:prstGeom prst="rect">
                <a:avLst/>
              </a:prstGeom>
              <a:blipFill rotWithShape="1">
                <a:blip r:embed="rId1"/>
                <a:stretch>
                  <a:fillRect r="-109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Rectangle 17"/>
              <p:cNvSpPr/>
              <p:nvPr/>
            </p:nvSpPr>
            <p:spPr>
              <a:xfrm>
                <a:off x="516890" y="1827530"/>
                <a:ext cx="3853815" cy="460375"/>
              </a:xfrm>
              <a:prstGeom prst="rect">
                <a:avLst/>
              </a:prstGeom>
            </p:spPr>
            <p:txBody>
              <a:bodyPr wrap="square">
                <a:spAutoFit/>
              </a:bodyPr>
              <a:lstStyle/>
              <a:p>
                <a:r>
                  <a:rPr lang="zh-CN" altLang="en-US" sz="2400" dirty="0"/>
                  <a:t>目标</a:t>
                </a:r>
                <a:r>
                  <a:rPr lang="en-US" altLang="zh-CN" sz="2400" dirty="0"/>
                  <a:t>: </a:t>
                </a:r>
                <a:r>
                  <a:rPr lang="zh-CN" altLang="en-US" sz="2400" dirty="0"/>
                  <a:t>采样</a:t>
                </a:r>
                <a14:m>
                  <m:oMath xmlns:m="http://schemas.openxmlformats.org/officeDocument/2006/math">
                    <m:r>
                      <a:rPr lang="en-US" altLang="zh-CN" sz="2400" i="1" dirty="0">
                        <a:latin typeface="Cambria Math" panose="02040503050406030204" pitchFamily="18" charset="0"/>
                        <a:cs typeface="Cambria Math" panose="02040503050406030204" pitchFamily="18" charset="0"/>
                      </a:rPr>
                      <m:t>𝑧</m:t>
                    </m:r>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𝑝</m:t>
                    </m:r>
                  </m:oMath>
                </a14:m>
                <a:r>
                  <a:rPr lang="en-US" altLang="zh-CN" sz="2400" dirty="0"/>
                  <a:t> </a:t>
                </a:r>
                <a:endParaRPr lang="en-US" altLang="zh-CN" sz="2400" dirty="0"/>
              </a:p>
            </p:txBody>
          </p:sp>
        </mc:Choice>
        <mc:Fallback>
          <p:sp>
            <p:nvSpPr>
              <p:cNvPr id="18" name="Rectangle 17"/>
              <p:cNvSpPr>
                <a:spLocks noRot="1" noChangeAspect="1" noMove="1" noResize="1" noEditPoints="1" noAdjustHandles="1" noChangeArrowheads="1" noChangeShapeType="1" noTextEdit="1"/>
              </p:cNvSpPr>
              <p:nvPr/>
            </p:nvSpPr>
            <p:spPr>
              <a:xfrm>
                <a:off x="516890" y="1827530"/>
                <a:ext cx="3853815" cy="460375"/>
              </a:xfrm>
              <a:prstGeom prst="rect">
                <a:avLst/>
              </a:prstGeom>
              <a:blipFill rotWithShape="1">
                <a:blip r:embed="rId2"/>
                <a:stretch>
                  <a:fillRect/>
                </a:stretch>
              </a:blipFill>
            </p:spPr>
            <p:txBody>
              <a:bodyPr/>
              <a:lstStyle/>
              <a:p>
                <a:r>
                  <a:rPr lang="zh-CN" altLang="en-US">
                    <a:noFill/>
                  </a:rPr>
                  <a:t> </a:t>
                </a:r>
              </a:p>
            </p:txBody>
          </p:sp>
        </mc:Fallback>
      </mc:AlternateContent>
      <p:grpSp>
        <p:nvGrpSpPr>
          <p:cNvPr id="19" name="Group 18"/>
          <p:cNvGrpSpPr/>
          <p:nvPr/>
        </p:nvGrpSpPr>
        <p:grpSpPr>
          <a:xfrm>
            <a:off x="379571" y="2921635"/>
            <a:ext cx="5738495" cy="3143885"/>
            <a:chOff x="2116299" y="2842339"/>
            <a:chExt cx="5087068" cy="2751337"/>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6299" y="2842339"/>
              <a:ext cx="5087068" cy="2720896"/>
            </a:xfrm>
            <a:prstGeom prst="rect">
              <a:avLst/>
            </a:prstGeom>
          </p:spPr>
        </p:pic>
        <p:pic>
          <p:nvPicPr>
            <p:cNvPr id="22" name="Picture 21"/>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3964638" y="5441295"/>
              <a:ext cx="198095" cy="152381"/>
            </a:xfrm>
            <a:prstGeom prst="rect">
              <a:avLst/>
            </a:prstGeom>
          </p:spPr>
        </p:pic>
        <p:pic>
          <p:nvPicPr>
            <p:cNvPr id="23" name="Picture 22"/>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4162733" y="4776267"/>
              <a:ext cx="216381" cy="213333"/>
            </a:xfrm>
            <a:prstGeom prst="rect">
              <a:avLst/>
            </a:prstGeom>
          </p:spPr>
        </p:pic>
        <p:pic>
          <p:nvPicPr>
            <p:cNvPr id="26" name="Picture 25"/>
            <p:cNvPicPr>
              <a:picLocks noChangeAspect="1"/>
            </p:cNvPicPr>
            <p:nvPr>
              <p:custDataLst>
                <p:tags r:id="rId8"/>
              </p:custDataLst>
            </p:nvPr>
          </p:nvPicPr>
          <p:blipFill>
            <a:blip r:embed="rId9" cstate="print">
              <a:extLst>
                <a:ext uri="{28A0092B-C50C-407E-A947-70E740481C1C}">
                  <a14:useLocalDpi xmlns:a14="http://schemas.microsoft.com/office/drawing/2010/main" val="0"/>
                </a:ext>
              </a:extLst>
            </a:blip>
            <a:stretch>
              <a:fillRect/>
            </a:stretch>
          </p:blipFill>
          <p:spPr>
            <a:xfrm>
              <a:off x="6801622" y="5410854"/>
              <a:ext cx="108190" cy="114286"/>
            </a:xfrm>
            <a:prstGeom prst="rect">
              <a:avLst/>
            </a:prstGeom>
          </p:spPr>
        </p:pic>
        <p:pic>
          <p:nvPicPr>
            <p:cNvPr id="27" name="Picture 26"/>
            <p:cNvPicPr>
              <a:picLocks noChangeAspect="1"/>
            </p:cNvPicPr>
            <p:nvPr>
              <p:custDataLst>
                <p:tags r:id="rId10"/>
              </p:custDataLst>
            </p:nvPr>
          </p:nvPicPr>
          <p:blipFill>
            <a:blip r:embed="rId11" cstate="print">
              <a:extLst>
                <a:ext uri="{28A0092B-C50C-407E-A947-70E740481C1C}">
                  <a14:useLocalDpi xmlns:a14="http://schemas.microsoft.com/office/drawing/2010/main" val="0"/>
                </a:ext>
              </a:extLst>
            </a:blip>
            <a:stretch>
              <a:fillRect/>
            </a:stretch>
          </p:blipFill>
          <p:spPr>
            <a:xfrm>
              <a:off x="4152237" y="3767303"/>
              <a:ext cx="224000" cy="216381"/>
            </a:xfrm>
            <a:prstGeom prst="rect">
              <a:avLst/>
            </a:prstGeom>
          </p:spPr>
        </p:pic>
      </p:grpSp>
      <mc:AlternateContent xmlns:mc="http://schemas.openxmlformats.org/markup-compatibility/2006">
        <mc:Choice xmlns:a14="http://schemas.microsoft.com/office/drawing/2010/main" Requires="a14">
          <p:sp>
            <p:nvSpPr>
              <p:cNvPr id="29" name="Rectangle 28"/>
              <p:cNvSpPr/>
              <p:nvPr/>
            </p:nvSpPr>
            <p:spPr>
              <a:xfrm>
                <a:off x="3773805" y="2287905"/>
                <a:ext cx="2225040" cy="636905"/>
              </a:xfrm>
              <a:prstGeom prst="rect">
                <a:avLst/>
              </a:prstGeom>
            </p:spPr>
            <p:txBody>
              <a:bodyPr wrap="none">
                <a:noAutofit/>
              </a:bodyPr>
              <a:lstStyle/>
              <a:p>
                <a:r>
                  <a:rPr lang="zh-CN" altLang="en-US" sz="2400" dirty="0"/>
                  <a:t>步骤</a:t>
                </a:r>
                <a:r>
                  <a:rPr lang="en-US" altLang="zh-CN" sz="2400" dirty="0"/>
                  <a:t> 2: </a:t>
                </a:r>
                <a:r>
                  <a:rPr lang="zh-CN" altLang="en-US" sz="2400" dirty="0"/>
                  <a:t>采样</a:t>
                </a:r>
                <a14:m>
                  <m:oMath xmlns:m="http://schemas.openxmlformats.org/officeDocument/2006/math">
                    <m:sSub>
                      <m:sSubPr>
                        <m:ctrlPr>
                          <a:rPr lang="en-US" altLang="zh-CN" sz="2400" i="1" dirty="0">
                            <a:latin typeface="Cambria Math" panose="02040503050406030204" pitchFamily="18" charset="0"/>
                            <a:cs typeface="Cambria Math" panose="02040503050406030204" pitchFamily="18" charset="0"/>
                          </a:rPr>
                        </m:ctrlPr>
                      </m:sSubPr>
                      <m:e>
                        <m:r>
                          <a:rPr lang="en-US" altLang="zh-CN" sz="2400" i="1" dirty="0">
                            <a:latin typeface="Cambria Math" panose="02040503050406030204" pitchFamily="18" charset="0"/>
                            <a:cs typeface="Cambria Math" panose="02040503050406030204" pitchFamily="18" charset="0"/>
                          </a:rPr>
                          <m:t>𝑧</m:t>
                        </m:r>
                      </m:e>
                      <m:sub>
                        <m:r>
                          <a:rPr lang="en-US" altLang="zh-CN" sz="2400" i="1" dirty="0">
                            <a:latin typeface="Cambria Math" panose="02040503050406030204" pitchFamily="18" charset="0"/>
                            <a:cs typeface="Cambria Math" panose="02040503050406030204" pitchFamily="18" charset="0"/>
                          </a:rPr>
                          <m:t>0</m:t>
                        </m:r>
                      </m:sub>
                    </m:sSub>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𝑞</m:t>
                    </m:r>
                  </m:oMath>
                </a14:m>
                <a:endParaRPr lang="en-US" altLang="zh-CN" sz="2400" i="1" dirty="0">
                  <a:latin typeface="Cambria Math" panose="02040503050406030204" pitchFamily="18" charset="0"/>
                  <a:cs typeface="Cambria Math" panose="02040503050406030204" pitchFamily="18" charset="0"/>
                </a:endParaRPr>
              </a:p>
            </p:txBody>
          </p:sp>
        </mc:Choice>
        <mc:Fallback>
          <p:sp>
            <p:nvSpPr>
              <p:cNvPr id="29" name="Rectangle 28"/>
              <p:cNvSpPr>
                <a:spLocks noRot="1" noChangeAspect="1" noMove="1" noResize="1" noEditPoints="1" noAdjustHandles="1" noChangeArrowheads="1" noChangeShapeType="1" noTextEdit="1"/>
              </p:cNvSpPr>
              <p:nvPr/>
            </p:nvSpPr>
            <p:spPr>
              <a:xfrm>
                <a:off x="3773805" y="2287905"/>
                <a:ext cx="2225040" cy="636905"/>
              </a:xfrm>
              <a:prstGeom prst="rect">
                <a:avLst/>
              </a:prstGeom>
              <a:blipFill rotWithShape="1">
                <a:blip r:embed="rId12"/>
                <a:stretch>
                  <a:fillRect r="-96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Rectangle 31"/>
              <p:cNvSpPr/>
              <p:nvPr/>
            </p:nvSpPr>
            <p:spPr>
              <a:xfrm>
                <a:off x="3771265" y="2703195"/>
                <a:ext cx="4347845" cy="908685"/>
              </a:xfrm>
              <a:prstGeom prst="rect">
                <a:avLst/>
              </a:prstGeom>
            </p:spPr>
            <p:txBody>
              <a:bodyPr wrap="none">
                <a:noAutofit/>
              </a:bodyPr>
              <a:lstStyle/>
              <a:p>
                <a:pPr algn="l"/>
                <a:r>
                  <a:rPr lang="zh-CN" altLang="en-US" sz="2400" dirty="0"/>
                  <a:t>步骤</a:t>
                </a:r>
                <a:r>
                  <a:rPr lang="en-US" altLang="zh-CN" sz="2400" dirty="0"/>
                  <a:t> 3: </a:t>
                </a:r>
                <a:r>
                  <a:rPr lang="zh-CN" altLang="en-US" sz="2400" dirty="0"/>
                  <a:t>在</a:t>
                </a:r>
                <a14:m>
                  <m:oMath xmlns:m="http://schemas.openxmlformats.org/officeDocument/2006/math">
                    <m:f>
                      <m:fPr>
                        <m:ctrlPr>
                          <a:rPr lang="en-US" altLang="zh-CN" sz="2400" i="1" dirty="0">
                            <a:latin typeface="Cambria Math" panose="02040503050406030204" pitchFamily="18" charset="0"/>
                            <a:cs typeface="Cambria Math" panose="02040503050406030204" pitchFamily="18" charset="0"/>
                          </a:rPr>
                        </m:ctrlPr>
                      </m:fPr>
                      <m:num>
                        <m:sSub>
                          <m:sSubPr>
                            <m:ctrlPr>
                              <a:rPr lang="en-US" altLang="zh-CN" sz="2400" i="1" dirty="0">
                                <a:latin typeface="Cambria Math" panose="02040503050406030204" pitchFamily="18" charset="0"/>
                                <a:cs typeface="Cambria Math" panose="02040503050406030204" pitchFamily="18" charset="0"/>
                              </a:rPr>
                            </m:ctrlPr>
                          </m:sSubPr>
                          <m:e>
                            <m:r>
                              <a:rPr lang="en-US" altLang="zh-CN" sz="2400" i="1" dirty="0">
                                <a:latin typeface="Cambria Math" panose="02040503050406030204" pitchFamily="18" charset="0"/>
                                <a:cs typeface="Cambria Math" panose="02040503050406030204" pitchFamily="18" charset="0"/>
                              </a:rPr>
                              <m:t>ℎ</m:t>
                            </m:r>
                          </m:e>
                          <m:sub>
                            <m:r>
                              <a:rPr lang="en-US" altLang="zh-CN" sz="2400" i="1" dirty="0">
                                <a:latin typeface="Cambria Math" panose="02040503050406030204" pitchFamily="18" charset="0"/>
                                <a:cs typeface="Cambria Math" panose="02040503050406030204" pitchFamily="18" charset="0"/>
                              </a:rPr>
                              <m:t>1</m:t>
                            </m:r>
                          </m:sub>
                        </m:sSub>
                      </m:num>
                      <m:den>
                        <m:sSub>
                          <m:sSubPr>
                            <m:ctrlPr>
                              <a:rPr lang="en-US" altLang="zh-CN" sz="2400" i="1" dirty="0">
                                <a:latin typeface="Cambria Math" panose="02040503050406030204" pitchFamily="18" charset="0"/>
                                <a:cs typeface="Cambria Math" panose="02040503050406030204" pitchFamily="18" charset="0"/>
                              </a:rPr>
                            </m:ctrlPr>
                          </m:sSubPr>
                          <m:e>
                            <m:r>
                              <a:rPr lang="en-US" altLang="zh-CN" sz="2400" i="1" dirty="0">
                                <a:latin typeface="Cambria Math" panose="02040503050406030204" pitchFamily="18" charset="0"/>
                                <a:cs typeface="Cambria Math" panose="02040503050406030204" pitchFamily="18" charset="0"/>
                              </a:rPr>
                              <m:t>ℎ</m:t>
                            </m:r>
                          </m:e>
                          <m:sub>
                            <m:r>
                              <a:rPr lang="en-US" altLang="zh-CN" sz="2400" i="1" dirty="0">
                                <a:latin typeface="Cambria Math" panose="02040503050406030204" pitchFamily="18" charset="0"/>
                                <a:cs typeface="Cambria Math" panose="02040503050406030204" pitchFamily="18" charset="0"/>
                              </a:rPr>
                              <m:t>0</m:t>
                            </m:r>
                          </m:sub>
                        </m:sSub>
                        <m:sSub>
                          <m:sSubPr>
                            <m:ctrlPr>
                              <a:rPr lang="en-US" altLang="zh-CN" sz="2400" i="1" dirty="0">
                                <a:latin typeface="Cambria Math" panose="02040503050406030204" pitchFamily="18" charset="0"/>
                                <a:cs typeface="Cambria Math" panose="02040503050406030204" pitchFamily="18" charset="0"/>
                              </a:rPr>
                            </m:ctrlPr>
                          </m:sSubPr>
                          <m:e>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ℎ</m:t>
                            </m:r>
                          </m:e>
                          <m:sub>
                            <m:r>
                              <a:rPr lang="en-US" altLang="zh-CN" sz="2400" i="1" dirty="0">
                                <a:latin typeface="Cambria Math" panose="02040503050406030204" pitchFamily="18" charset="0"/>
                                <a:cs typeface="Cambria Math" panose="02040503050406030204" pitchFamily="18" charset="0"/>
                              </a:rPr>
                              <m:t>1</m:t>
                            </m:r>
                          </m:sub>
                        </m:sSub>
                      </m:den>
                    </m:f>
                    <m:r>
                      <a:rPr lang="en-US" altLang="zh-CN" sz="2400" i="1" dirty="0">
                        <a:latin typeface="Cambria Math" panose="02040503050406030204" pitchFamily="18" charset="0"/>
                        <a:cs typeface="Cambria Math" panose="02040503050406030204" pitchFamily="18" charset="0"/>
                      </a:rPr>
                      <m:t>=</m:t>
                    </m:r>
                    <m:f>
                      <m:fPr>
                        <m:ctrlPr>
                          <a:rPr lang="en-US" altLang="zh-CN" sz="2400" i="1" dirty="0">
                            <a:latin typeface="Cambria Math" panose="02040503050406030204" pitchFamily="18" charset="0"/>
                            <a:cs typeface="Cambria Math" panose="02040503050406030204" pitchFamily="18" charset="0"/>
                          </a:rPr>
                        </m:ctrlPr>
                      </m:fPr>
                      <m:num>
                        <m:r>
                          <a:rPr lang="en-US" altLang="zh-CN" sz="2400" i="1" dirty="0">
                            <a:latin typeface="Cambria Math" panose="02040503050406030204" pitchFamily="18" charset="0"/>
                            <a:cs typeface="Cambria Math" panose="02040503050406030204" pitchFamily="18" charset="0"/>
                          </a:rPr>
                          <m:t>𝑝</m:t>
                        </m:r>
                        <m:r>
                          <a:rPr lang="en-US" altLang="zh-CN" sz="2400" i="1" dirty="0">
                            <a:latin typeface="Cambria Math" panose="02040503050406030204" pitchFamily="18" charset="0"/>
                            <a:cs typeface="Cambria Math" panose="02040503050406030204" pitchFamily="18" charset="0"/>
                          </a:rPr>
                          <m:t>(</m:t>
                        </m:r>
                        <m:sSub>
                          <m:sSubPr>
                            <m:ctrlPr>
                              <a:rPr lang="en-US" altLang="zh-CN" sz="2400" i="1" dirty="0">
                                <a:latin typeface="Cambria Math" panose="02040503050406030204" pitchFamily="18" charset="0"/>
                                <a:cs typeface="Cambria Math" panose="02040503050406030204" pitchFamily="18" charset="0"/>
                              </a:rPr>
                            </m:ctrlPr>
                          </m:sSubPr>
                          <m:e>
                            <m:r>
                              <a:rPr lang="en-US" altLang="zh-CN" sz="2400" i="1" dirty="0">
                                <a:latin typeface="Cambria Math" panose="02040503050406030204" pitchFamily="18" charset="0"/>
                                <a:cs typeface="Cambria Math" panose="02040503050406030204" pitchFamily="18" charset="0"/>
                              </a:rPr>
                              <m:t>𝑧</m:t>
                            </m:r>
                          </m:e>
                          <m:sub>
                            <m:r>
                              <a:rPr lang="en-US" altLang="zh-CN" sz="2400" i="1" dirty="0">
                                <a:latin typeface="Cambria Math" panose="02040503050406030204" pitchFamily="18" charset="0"/>
                                <a:cs typeface="Cambria Math" panose="02040503050406030204" pitchFamily="18" charset="0"/>
                              </a:rPr>
                              <m:t>0</m:t>
                            </m:r>
                          </m:sub>
                        </m:sSub>
                        <m:r>
                          <a:rPr lang="en-US" altLang="zh-CN" sz="2400" i="1" dirty="0">
                            <a:latin typeface="Cambria Math" panose="02040503050406030204" pitchFamily="18" charset="0"/>
                            <a:cs typeface="Cambria Math" panose="02040503050406030204" pitchFamily="18" charset="0"/>
                          </a:rPr>
                          <m:t>)</m:t>
                        </m:r>
                      </m:num>
                      <m:den>
                        <m:r>
                          <a:rPr lang="en-US" altLang="zh-CN" sz="2400" i="1" dirty="0">
                            <a:latin typeface="Cambria Math" panose="02040503050406030204" pitchFamily="18" charset="0"/>
                            <a:cs typeface="Cambria Math" panose="02040503050406030204" pitchFamily="18" charset="0"/>
                          </a:rPr>
                          <m:t>𝑘</m:t>
                        </m:r>
                        <m:r>
                          <a:rPr lang="en-US" altLang="zh-CN" sz="2400" b="0" i="1" dirty="0" smtClean="0">
                            <a:latin typeface="Cambria Math" panose="02040503050406030204" pitchFamily="18" charset="0"/>
                            <a:cs typeface="Cambria Math" panose="02040503050406030204" pitchFamily="18" charset="0"/>
                          </a:rPr>
                          <m:t>𝑞</m:t>
                        </m:r>
                        <m:r>
                          <a:rPr lang="en-US" altLang="zh-CN" sz="2400" i="1" dirty="0">
                            <a:latin typeface="Cambria Math" panose="02040503050406030204" pitchFamily="18" charset="0"/>
                            <a:cs typeface="Cambria Math" panose="02040503050406030204" pitchFamily="18" charset="0"/>
                          </a:rPr>
                          <m:t>(</m:t>
                        </m:r>
                        <m:sSub>
                          <m:sSubPr>
                            <m:ctrlPr>
                              <a:rPr lang="en-US" altLang="zh-CN" sz="2400" i="1" dirty="0">
                                <a:latin typeface="Cambria Math" panose="02040503050406030204" pitchFamily="18" charset="0"/>
                                <a:cs typeface="Cambria Math" panose="02040503050406030204" pitchFamily="18" charset="0"/>
                              </a:rPr>
                            </m:ctrlPr>
                          </m:sSubPr>
                          <m:e>
                            <m:r>
                              <a:rPr lang="en-US" altLang="zh-CN" sz="2400" i="1" dirty="0">
                                <a:latin typeface="Cambria Math" panose="02040503050406030204" pitchFamily="18" charset="0"/>
                                <a:cs typeface="Cambria Math" panose="02040503050406030204" pitchFamily="18" charset="0"/>
                              </a:rPr>
                              <m:t>𝑧</m:t>
                            </m:r>
                          </m:e>
                          <m:sub>
                            <m:r>
                              <a:rPr lang="en-US" altLang="zh-CN" sz="2400" i="1" dirty="0">
                                <a:latin typeface="Cambria Math" panose="02040503050406030204" pitchFamily="18" charset="0"/>
                                <a:cs typeface="Cambria Math" panose="02040503050406030204" pitchFamily="18" charset="0"/>
                              </a:rPr>
                              <m:t>0</m:t>
                            </m:r>
                          </m:sub>
                        </m:sSub>
                        <m:r>
                          <a:rPr lang="en-US" altLang="zh-CN" sz="2400" i="1" dirty="0">
                            <a:latin typeface="Cambria Math" panose="02040503050406030204" pitchFamily="18" charset="0"/>
                            <a:cs typeface="Cambria Math" panose="02040503050406030204" pitchFamily="18" charset="0"/>
                          </a:rPr>
                          <m:t>)</m:t>
                        </m:r>
                      </m:den>
                    </m:f>
                  </m:oMath>
                </a14:m>
                <a:r>
                  <a:rPr lang="zh-CN" altLang="en-US" sz="2400" dirty="0">
                    <a:latin typeface="Cambria Math" panose="02040503050406030204" pitchFamily="18" charset="0"/>
                    <a:cs typeface="Cambria Math" panose="02040503050406030204" pitchFamily="18" charset="0"/>
                  </a:rPr>
                  <a:t>中</a:t>
                </a:r>
                <a:r>
                  <a:rPr lang="zh-CN" altLang="en-US" sz="2400" dirty="0"/>
                  <a:t>，选择</a:t>
                </a:r>
                <a14:m>
                  <m:oMath xmlns:m="http://schemas.openxmlformats.org/officeDocument/2006/math">
                    <m:sSub>
                      <m:sSubPr>
                        <m:ctrlPr>
                          <a:rPr lang="en-US" altLang="zh-CN" sz="2400" i="1" dirty="0">
                            <a:latin typeface="Cambria Math" panose="02040503050406030204" pitchFamily="18" charset="0"/>
                            <a:cs typeface="Cambria Math" panose="02040503050406030204" pitchFamily="18" charset="0"/>
                          </a:rPr>
                        </m:ctrlPr>
                      </m:sSubPr>
                      <m:e>
                        <m:r>
                          <a:rPr lang="en-US" altLang="zh-CN" sz="2400" i="1" dirty="0">
                            <a:latin typeface="Cambria Math" panose="02040503050406030204" pitchFamily="18" charset="0"/>
                            <a:cs typeface="Cambria Math" panose="02040503050406030204" pitchFamily="18" charset="0"/>
                          </a:rPr>
                          <m:t>𝑧</m:t>
                        </m:r>
                      </m:e>
                      <m:sub>
                        <m:r>
                          <a:rPr lang="en-US" altLang="zh-CN" sz="2400" i="1" dirty="0">
                            <a:latin typeface="Cambria Math" panose="02040503050406030204" pitchFamily="18" charset="0"/>
                            <a:cs typeface="Cambria Math" panose="02040503050406030204" pitchFamily="18" charset="0"/>
                          </a:rPr>
                          <m:t>0</m:t>
                        </m:r>
                      </m:sub>
                    </m:sSub>
                  </m:oMath>
                </a14:m>
                <a:r>
                  <a:rPr lang="en-US" altLang="zh-CN" sz="2400" dirty="0"/>
                  <a:t>  </a:t>
                </a:r>
                <a:endParaRPr lang="en-US" altLang="zh-CN" sz="2400" dirty="0"/>
              </a:p>
            </p:txBody>
          </p:sp>
        </mc:Choice>
        <mc:Fallback>
          <p:sp>
            <p:nvSpPr>
              <p:cNvPr id="32" name="Rectangle 31"/>
              <p:cNvSpPr>
                <a:spLocks noRot="1" noChangeAspect="1" noMove="1" noResize="1" noEditPoints="1" noAdjustHandles="1" noChangeArrowheads="1" noChangeShapeType="1" noTextEdit="1"/>
              </p:cNvSpPr>
              <p:nvPr/>
            </p:nvSpPr>
            <p:spPr>
              <a:xfrm>
                <a:off x="3771265" y="2703195"/>
                <a:ext cx="4347845" cy="908685"/>
              </a:xfrm>
              <a:prstGeom prst="rect">
                <a:avLst/>
              </a:prstGeom>
              <a:blipFill rotWithShape="1">
                <a:blip r:embed="rId13"/>
                <a:stretch>
                  <a:fillRect r="-14035"/>
                </a:stretch>
              </a:blipFill>
            </p:spPr>
            <p:txBody>
              <a:bodyPr/>
              <a:lstStyle/>
              <a:p>
                <a:r>
                  <a:rPr lang="zh-CN" altLang="en-US">
                    <a:noFill/>
                  </a:rPr>
                  <a:t> </a:t>
                </a:r>
              </a:p>
            </p:txBody>
          </p:sp>
        </mc:Fallback>
      </mc:AlternateContent>
      <p:sp>
        <p:nvSpPr>
          <p:cNvPr id="7" name="标题 6"/>
          <p:cNvSpPr>
            <a:spLocks noGrp="1"/>
          </p:cNvSpPr>
          <p:nvPr>
            <p:ph type="title"/>
          </p:nvPr>
        </p:nvSpPr>
        <p:spPr/>
        <p:txBody>
          <a:bodyPr/>
          <a:lstStyle/>
          <a:p>
            <a:r>
              <a:rPr lang="en-US" altLang="zh-CN" dirty="0"/>
              <a:t>拒绝采样</a:t>
            </a:r>
            <a:endParaRPr lang="en-US" altLang="zh-CN" dirty="0"/>
          </a:p>
        </p:txBody>
      </p:sp>
      <p:sp>
        <p:nvSpPr>
          <p:cNvPr id="2" name="灯片编号占位符 1"/>
          <p:cNvSpPr>
            <a:spLocks noGrp="1"/>
          </p:cNvSpPr>
          <p:nvPr>
            <p:ph type="sldNum" sz="quarter" idx="12"/>
          </p:nvPr>
        </p:nvSpPr>
        <p:spPr/>
        <p:txBody>
          <a:bodyPr/>
          <a:lstStyle/>
          <a:p>
            <a:fld id="{71A3E5DE-81CB-4440-8C3B-9A8802DA100B}" type="slidenum">
              <a:rPr lang="zh-CN" altLang="en-US"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1800081" y="3180788"/>
                <a:ext cx="87614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oMath>
                  </m:oMathPara>
                </a14:m>
                <a:endParaRPr lang="zh-CN" altLang="en-US" dirty="0"/>
              </a:p>
            </p:txBody>
          </p:sp>
        </mc:Choice>
        <mc:Fallback>
          <p:sp>
            <p:nvSpPr>
              <p:cNvPr id="3" name="文本框 2"/>
              <p:cNvSpPr txBox="1">
                <a:spLocks noRot="1" noChangeAspect="1" noMove="1" noResize="1" noEditPoints="1" noAdjustHandles="1" noChangeArrowheads="1" noChangeShapeType="1" noTextEdit="1"/>
              </p:cNvSpPr>
              <p:nvPr/>
            </p:nvSpPr>
            <p:spPr>
              <a:xfrm>
                <a:off x="1800081" y="3180788"/>
                <a:ext cx="876141" cy="369332"/>
              </a:xfrm>
              <a:prstGeom prst="rect">
                <a:avLst/>
              </a:prstGeom>
              <a:blipFill rotWithShape="1">
                <a:blip r:embed="rId14"/>
                <a:stretch>
                  <a:fillRect l="-56" t="-20" r="38" b="1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1811921" y="4225822"/>
                <a:ext cx="876141" cy="63998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0</m:t>
                                  </m:r>
                                </m:sub>
                              </m:sSub>
                            </m:e>
                          </m:d>
                        </m:num>
                        <m:den>
                          <m:r>
                            <a:rPr lang="en-US" altLang="zh-CN" b="0" i="1" smtClean="0">
                              <a:latin typeface="Cambria Math" panose="02040503050406030204" pitchFamily="18" charset="0"/>
                            </a:rPr>
                            <m:t>𝑘</m:t>
                          </m:r>
                        </m:den>
                      </m:f>
                    </m:oMath>
                  </m:oMathPara>
                </a14:m>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1811921" y="4225822"/>
                <a:ext cx="876141" cy="639983"/>
              </a:xfrm>
              <a:prstGeom prst="rect">
                <a:avLst/>
              </a:prstGeom>
              <a:blipFill rotWithShape="1">
                <a:blip r:embed="rId15"/>
                <a:stretch>
                  <a:fillRect l="-30" t="-83" r="12" b="68"/>
                </a:stretch>
              </a:blipFill>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8680" y="3315970"/>
            <a:ext cx="7503795" cy="739775"/>
          </a:xfrm>
          <a:prstGeom prst="rect">
            <a:avLst/>
          </a:prstGeom>
        </p:spPr>
        <p:txBody>
          <a:bodyPr wrap="square">
            <a:noAutofit/>
          </a:bodyPr>
          <a:lstStyle/>
          <a:p>
            <a:r>
              <a:rPr lang="zh-CN" altLang="en-US" sz="2800" dirty="0"/>
              <a:t>有时外层分布不容易被找到，怎么办</a:t>
            </a:r>
            <a:r>
              <a:rPr lang="zh-CN" altLang="en-US" sz="2800" dirty="0">
                <a:solidFill>
                  <a:srgbClr val="FF0000"/>
                </a:solidFill>
              </a:rPr>
              <a:t>？</a:t>
            </a:r>
            <a:endParaRPr lang="zh-CN" altLang="en-US" sz="2800" dirty="0">
              <a:solidFill>
                <a:srgbClr val="FF0000"/>
              </a:solidFill>
            </a:endParaRPr>
          </a:p>
        </p:txBody>
      </p:sp>
      <p:sp>
        <p:nvSpPr>
          <p:cNvPr id="3" name="标题 2"/>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8015" y="1420495"/>
            <a:ext cx="5562600" cy="3714750"/>
          </a:xfrm>
          <a:prstGeom prst="rect">
            <a:avLst/>
          </a:prstGeom>
        </p:spPr>
      </p:pic>
      <p:pic>
        <p:nvPicPr>
          <p:cNvPr id="11" name="Picture 10"/>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5059045" y="3758565"/>
            <a:ext cx="1518285" cy="483870"/>
          </a:xfrm>
          <a:prstGeom prst="rect">
            <a:avLst/>
          </a:prstGeom>
        </p:spPr>
      </p:pic>
      <mc:AlternateContent xmlns:mc="http://schemas.openxmlformats.org/markup-compatibility/2006">
        <mc:Choice xmlns:a14="http://schemas.microsoft.com/office/drawing/2010/main" Requires="a14">
          <p:sp>
            <p:nvSpPr>
              <p:cNvPr id="8" name="Rectangle 7"/>
              <p:cNvSpPr/>
              <p:nvPr/>
            </p:nvSpPr>
            <p:spPr>
              <a:xfrm>
                <a:off x="4185920" y="1691005"/>
                <a:ext cx="3562985" cy="472440"/>
              </a:xfrm>
              <a:prstGeom prst="rect">
                <a:avLst/>
              </a:prstGeom>
            </p:spPr>
            <p:txBody>
              <a:bodyPr wrap="none">
                <a:noAutofit/>
              </a:bodyPr>
              <a:lstStyle/>
              <a:p>
                <a:r>
                  <a:rPr lang="zh-CN" altLang="en-US" sz="2400" dirty="0"/>
                  <a:t>假设</a:t>
                </a:r>
                <a14:m>
                  <m:oMath xmlns:m="http://schemas.openxmlformats.org/officeDocument/2006/math">
                    <m:r>
                      <a:rPr lang="en-US" altLang="zh-CN" sz="2400" i="1" dirty="0">
                        <a:latin typeface="Cambria Math" panose="02040503050406030204" pitchFamily="18" charset="0"/>
                        <a:cs typeface="Cambria Math" panose="02040503050406030204" pitchFamily="18" charset="0"/>
                      </a:rPr>
                      <m:t>𝑝</m:t>
                    </m:r>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𝑧</m:t>
                    </m:r>
                    <m:r>
                      <a:rPr lang="en-US" altLang="zh-CN" sz="2400" i="1" dirty="0">
                        <a:latin typeface="Cambria Math" panose="02040503050406030204" pitchFamily="18" charset="0"/>
                        <a:cs typeface="Cambria Math" panose="02040503050406030204" pitchFamily="18" charset="0"/>
                      </a:rPr>
                      <m:t>)</m:t>
                    </m:r>
                  </m:oMath>
                </a14:m>
                <a:r>
                  <a:rPr lang="zh-CN" altLang="en-US" sz="2400" dirty="0">
                    <a:latin typeface="Cambria Math" panose="02040503050406030204" pitchFamily="18" charset="0"/>
                    <a:cs typeface="Cambria Math" panose="02040503050406030204" pitchFamily="18" charset="0"/>
                  </a:rPr>
                  <a:t>是对数凹函数</a:t>
                </a:r>
                <a:endParaRPr lang="zh-CN" altLang="en-US" sz="2400" dirty="0">
                  <a:latin typeface="Cambria Math" panose="02040503050406030204" pitchFamily="18" charset="0"/>
                  <a:cs typeface="Cambria Math" panose="02040503050406030204" pitchFamily="18" charset="0"/>
                </a:endParaRPr>
              </a:p>
            </p:txBody>
          </p:sp>
        </mc:Choice>
        <mc:Fallback>
          <p:sp>
            <p:nvSpPr>
              <p:cNvPr id="8" name="Rectangle 7"/>
              <p:cNvSpPr>
                <a:spLocks noRot="1" noChangeAspect="1" noMove="1" noResize="1" noEditPoints="1" noAdjustHandles="1" noChangeArrowheads="1" noChangeShapeType="1" noTextEdit="1"/>
              </p:cNvSpPr>
              <p:nvPr/>
            </p:nvSpPr>
            <p:spPr>
              <a:xfrm>
                <a:off x="4185920" y="1691005"/>
                <a:ext cx="3562985" cy="472440"/>
              </a:xfrm>
              <a:prstGeom prst="rect">
                <a:avLst/>
              </a:prstGeom>
              <a:blipFill rotWithShape="1">
                <a:blip r:embed="rId4"/>
                <a:stretch>
                  <a:fillRect/>
                </a:stretch>
              </a:blipFill>
            </p:spPr>
            <p:txBody>
              <a:bodyPr/>
              <a:lstStyle/>
              <a:p>
                <a:r>
                  <a:rPr lang="zh-CN" altLang="en-US">
                    <a:noFill/>
                  </a:rPr>
                  <a:t> </a:t>
                </a:r>
              </a:p>
            </p:txBody>
          </p:sp>
        </mc:Fallback>
      </mc:AlternateContent>
      <p:pic>
        <p:nvPicPr>
          <p:cNvPr id="14" name="Picture 13"/>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4279265" y="2751455"/>
            <a:ext cx="1306830" cy="419735"/>
          </a:xfrm>
          <a:prstGeom prst="rect">
            <a:avLst/>
          </a:prstGeom>
        </p:spPr>
      </p:pic>
      <mc:AlternateContent xmlns:mc="http://schemas.openxmlformats.org/markup-compatibility/2006">
        <mc:Choice xmlns:a14="http://schemas.microsoft.com/office/drawing/2010/main" Requires="a14">
          <p:sp>
            <p:nvSpPr>
              <p:cNvPr id="10" name="Rectangle 9"/>
              <p:cNvSpPr/>
              <p:nvPr/>
            </p:nvSpPr>
            <p:spPr>
              <a:xfrm>
                <a:off x="848995" y="5135245"/>
                <a:ext cx="6971030" cy="829945"/>
              </a:xfrm>
              <a:prstGeom prst="rect">
                <a:avLst/>
              </a:prstGeom>
            </p:spPr>
            <p:txBody>
              <a:bodyPr wrap="square">
                <a:spAutoFit/>
              </a:bodyPr>
              <a:lstStyle/>
              <a:p>
                <a:r>
                  <a:rPr lang="zh-CN" altLang="en-US" sz="2400" dirty="0"/>
                  <a:t>找到分</a:t>
                </a:r>
                <a:r>
                  <a:rPr lang="zh-CN" altLang="en-US" sz="2400" dirty="0">
                    <a:solidFill>
                      <a:schemeClr val="tx1"/>
                    </a:solidFill>
                  </a:rPr>
                  <a:t>段指数外层分布</a:t>
                </a:r>
                <a:endParaRPr lang="zh-CN" altLang="en-US" sz="2400" dirty="0">
                  <a:solidFill>
                    <a:schemeClr val="tx1"/>
                  </a:solidFill>
                </a:endParaRPr>
              </a:p>
              <a:p>
                <a14:m>
                  <m:oMath xmlns:m="http://schemas.openxmlformats.org/officeDocument/2006/math">
                    <m:r>
                      <a:rPr lang="en-US" altLang="zh-CN" sz="2400" i="1" dirty="0">
                        <a:solidFill>
                          <a:schemeClr val="tx1"/>
                        </a:solidFill>
                        <a:latin typeface="Cambria Math" panose="02040503050406030204" pitchFamily="18" charset="0"/>
                        <a:cs typeface="Cambria Math" panose="02040503050406030204" pitchFamily="18" charset="0"/>
                      </a:rPr>
                      <m:t>𝑞</m:t>
                    </m:r>
                    <m:r>
                      <a:rPr lang="en-US" altLang="zh-CN" sz="2400" dirty="0">
                        <a:solidFill>
                          <a:schemeClr val="tx1"/>
                        </a:solidFill>
                        <a:latin typeface="Cambria Math" panose="02040503050406030204" pitchFamily="18" charset="0"/>
                      </a:rPr>
                      <m:t>(</m:t>
                    </m:r>
                    <m:r>
                      <m:rPr>
                        <m:sty m:val="p"/>
                      </m:rPr>
                      <a:rPr lang="en-US" altLang="zh-CN" sz="2400" dirty="0">
                        <a:solidFill>
                          <a:schemeClr val="tx1"/>
                        </a:solidFill>
                        <a:latin typeface="Cambria Math" panose="02040503050406030204" pitchFamily="18" charset="0"/>
                      </a:rPr>
                      <m:t>z</m:t>
                    </m:r>
                    <m:r>
                      <a:rPr lang="en-US" altLang="zh-CN" sz="2400" dirty="0">
                        <a:solidFill>
                          <a:schemeClr val="tx1"/>
                        </a:solidFill>
                        <a:latin typeface="Cambria Math" panose="02040503050406030204" pitchFamily="18" charset="0"/>
                      </a:rPr>
                      <m:t>)=</m:t>
                    </m:r>
                    <m:sSub>
                      <m:sSubPr>
                        <m:ctrlPr>
                          <a:rPr lang="en-US" altLang="zh-CN" sz="2400" i="1" dirty="0">
                            <a:solidFill>
                              <a:schemeClr val="tx1"/>
                            </a:solidFill>
                            <a:latin typeface="Cambria Math" panose="02040503050406030204" pitchFamily="18" charset="0"/>
                            <a:cs typeface="Cambria Math" panose="02040503050406030204" pitchFamily="18" charset="0"/>
                          </a:rPr>
                        </m:ctrlPr>
                      </m:sSubPr>
                      <m:e>
                        <m:r>
                          <a:rPr lang="en-US" altLang="zh-CN" sz="2400" i="1" dirty="0">
                            <a:solidFill>
                              <a:schemeClr val="tx1"/>
                            </a:solidFill>
                            <a:latin typeface="Cambria Math" panose="02040503050406030204" pitchFamily="18" charset="0"/>
                            <a:cs typeface="Cambria Math" panose="02040503050406030204" pitchFamily="18" charset="0"/>
                          </a:rPr>
                          <m:t>𝑘</m:t>
                        </m:r>
                      </m:e>
                      <m:sub>
                        <m:r>
                          <a:rPr lang="en-US" altLang="zh-CN" sz="2400" i="1" dirty="0">
                            <a:solidFill>
                              <a:schemeClr val="tx1"/>
                            </a:solidFill>
                            <a:latin typeface="Cambria Math" panose="02040503050406030204" pitchFamily="18" charset="0"/>
                            <a:cs typeface="Cambria Math" panose="02040503050406030204" pitchFamily="18" charset="0"/>
                          </a:rPr>
                          <m:t>𝑖</m:t>
                        </m:r>
                      </m:sub>
                    </m:sSub>
                    <m:sSub>
                      <m:sSubPr>
                        <m:ctrlPr>
                          <a:rPr lang="en-US" altLang="zh-CN" sz="2400" i="1" dirty="0">
                            <a:solidFill>
                              <a:schemeClr val="tx1"/>
                            </a:solidFill>
                            <a:latin typeface="Cambria Math" panose="02040503050406030204" pitchFamily="18" charset="0"/>
                            <a:cs typeface="Cambria Math" panose="02040503050406030204" pitchFamily="18" charset="0"/>
                          </a:rPr>
                        </m:ctrlPr>
                      </m:sSubPr>
                      <m:e>
                        <m:r>
                          <a:rPr lang="en-US" altLang="zh-CN" sz="2400" i="1" dirty="0">
                            <a:solidFill>
                              <a:schemeClr val="tx1"/>
                            </a:solidFill>
                            <a:latin typeface="Cambria Math" panose="02040503050406030204" pitchFamily="18" charset="0"/>
                            <a:cs typeface="Cambria Math" panose="02040503050406030204" pitchFamily="18" charset="0"/>
                          </a:rPr>
                          <m:t>𝜆</m:t>
                        </m:r>
                      </m:e>
                      <m:sub>
                        <m:r>
                          <a:rPr lang="en-US" altLang="zh-CN" sz="2400" i="1" dirty="0">
                            <a:solidFill>
                              <a:schemeClr val="tx1"/>
                            </a:solidFill>
                            <a:latin typeface="Cambria Math" panose="02040503050406030204" pitchFamily="18" charset="0"/>
                            <a:cs typeface="Cambria Math" panose="02040503050406030204" pitchFamily="18" charset="0"/>
                          </a:rPr>
                          <m:t>𝑖</m:t>
                        </m:r>
                      </m:sub>
                    </m:sSub>
                    <m:r>
                      <a:rPr lang="en-US" altLang="zh-CN" sz="2400" i="1" dirty="0">
                        <a:solidFill>
                          <a:schemeClr val="tx1"/>
                        </a:solidFill>
                        <a:latin typeface="Cambria Math" panose="02040503050406030204" pitchFamily="18" charset="0"/>
                        <a:cs typeface="Cambria Math" panose="02040503050406030204" pitchFamily="18" charset="0"/>
                      </a:rPr>
                      <m:t>𝑒𝑥𝑝</m:t>
                    </m:r>
                    <m:r>
                      <a:rPr lang="en-US" altLang="zh-CN" sz="2400" i="1" dirty="0">
                        <a:solidFill>
                          <a:schemeClr val="tx1"/>
                        </a:solidFill>
                        <a:latin typeface="Cambria Math" panose="02040503050406030204" pitchFamily="18" charset="0"/>
                        <a:cs typeface="Cambria Math" panose="02040503050406030204" pitchFamily="18" charset="0"/>
                      </a:rPr>
                      <m:t>{−</m:t>
                    </m:r>
                    <m:sSub>
                      <m:sSubPr>
                        <m:ctrlPr>
                          <a:rPr lang="en-US" altLang="zh-CN" sz="2400" i="1" dirty="0">
                            <a:latin typeface="Cambria Math" panose="02040503050406030204" pitchFamily="18" charset="0"/>
                            <a:cs typeface="Cambria Math" panose="02040503050406030204" pitchFamily="18" charset="0"/>
                          </a:rPr>
                        </m:ctrlPr>
                      </m:sSubPr>
                      <m:e>
                        <m:r>
                          <a:rPr lang="en-US" altLang="zh-CN" sz="2400" i="1" dirty="0">
                            <a:latin typeface="Cambria Math" panose="02040503050406030204" pitchFamily="18" charset="0"/>
                            <a:cs typeface="Cambria Math" panose="02040503050406030204" pitchFamily="18" charset="0"/>
                          </a:rPr>
                          <m:t>𝜆</m:t>
                        </m:r>
                      </m:e>
                      <m:sub>
                        <m:r>
                          <a:rPr lang="en-US" altLang="zh-CN" sz="2400" i="1" dirty="0">
                            <a:latin typeface="Cambria Math" panose="02040503050406030204" pitchFamily="18" charset="0"/>
                            <a:cs typeface="Cambria Math" panose="02040503050406030204" pitchFamily="18" charset="0"/>
                          </a:rPr>
                          <m:t>𝑖</m:t>
                        </m:r>
                      </m:sub>
                    </m:sSub>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𝑧</m:t>
                    </m:r>
                    <m:r>
                      <a:rPr lang="en-US" altLang="zh-CN" sz="2400" i="1" dirty="0">
                        <a:latin typeface="Cambria Math" panose="02040503050406030204" pitchFamily="18" charset="0"/>
                        <a:cs typeface="Cambria Math" panose="02040503050406030204" pitchFamily="18" charset="0"/>
                      </a:rPr>
                      <m:t>−</m:t>
                    </m:r>
                    <m:sSub>
                      <m:sSubPr>
                        <m:ctrlPr>
                          <a:rPr lang="en-US" altLang="zh-CN" sz="2400" i="1" dirty="0">
                            <a:latin typeface="Cambria Math" panose="02040503050406030204" pitchFamily="18" charset="0"/>
                            <a:cs typeface="Cambria Math" panose="02040503050406030204" pitchFamily="18" charset="0"/>
                          </a:rPr>
                        </m:ctrlPr>
                      </m:sSubPr>
                      <m:e>
                        <m:r>
                          <a:rPr lang="en-US" altLang="zh-CN" sz="2400" i="1" dirty="0">
                            <a:latin typeface="Cambria Math" panose="02040503050406030204" pitchFamily="18" charset="0"/>
                            <a:cs typeface="Cambria Math" panose="02040503050406030204" pitchFamily="18" charset="0"/>
                          </a:rPr>
                          <m:t>𝑧</m:t>
                        </m:r>
                      </m:e>
                      <m:sub>
                        <m:r>
                          <a:rPr lang="en-US" altLang="zh-CN" sz="2400" i="1" dirty="0">
                            <a:latin typeface="Cambria Math" panose="02040503050406030204" pitchFamily="18" charset="0"/>
                            <a:cs typeface="Cambria Math" panose="02040503050406030204" pitchFamily="18" charset="0"/>
                          </a:rPr>
                          <m:t>𝑖</m:t>
                        </m:r>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1</m:t>
                        </m:r>
                      </m:sub>
                    </m:sSub>
                    <m:r>
                      <a:rPr lang="en-US" altLang="zh-CN" sz="2400" i="1" dirty="0">
                        <a:latin typeface="Cambria Math" panose="02040503050406030204" pitchFamily="18" charset="0"/>
                        <a:cs typeface="Cambria Math" panose="02040503050406030204" pitchFamily="18" charset="0"/>
                      </a:rPr>
                      <m:t>)}, </m:t>
                    </m:r>
                    <m:sSub>
                      <m:sSubPr>
                        <m:ctrlPr>
                          <a:rPr lang="en-US" altLang="zh-CN" sz="2400" i="1" dirty="0">
                            <a:latin typeface="Cambria Math" panose="02040503050406030204" pitchFamily="18" charset="0"/>
                            <a:cs typeface="Cambria Math" panose="02040503050406030204" pitchFamily="18" charset="0"/>
                          </a:rPr>
                        </m:ctrlPr>
                      </m:sSubPr>
                      <m:e>
                        <m:r>
                          <a:rPr lang="en-US" altLang="zh-CN" sz="2400" i="1" dirty="0">
                            <a:latin typeface="Cambria Math" panose="02040503050406030204" pitchFamily="18" charset="0"/>
                            <a:cs typeface="Cambria Math" panose="02040503050406030204" pitchFamily="18" charset="0"/>
                          </a:rPr>
                          <m:t>𝑧</m:t>
                        </m:r>
                      </m:e>
                      <m:sub>
                        <m:r>
                          <a:rPr lang="en-US" altLang="zh-CN" sz="2400" i="1" dirty="0">
                            <a:latin typeface="Cambria Math" panose="02040503050406030204" pitchFamily="18" charset="0"/>
                            <a:cs typeface="Cambria Math" panose="02040503050406030204" pitchFamily="18" charset="0"/>
                          </a:rPr>
                          <m:t>𝑖</m:t>
                        </m:r>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1</m:t>
                        </m:r>
                      </m:sub>
                    </m:sSub>
                    <m:r>
                      <a:rPr lang="en-US" altLang="zh-CN" sz="2400" i="1" dirty="0">
                        <a:latin typeface="Cambria Math" panose="02040503050406030204" pitchFamily="18" charset="0"/>
                        <a:cs typeface="Cambria Math" panose="02040503050406030204" pitchFamily="18" charset="0"/>
                      </a:rPr>
                      <m:t>&lt;</m:t>
                    </m:r>
                    <m:r>
                      <a:rPr lang="en-US" altLang="zh-CN" sz="2400" i="1" dirty="0">
                        <a:latin typeface="Cambria Math" panose="02040503050406030204" pitchFamily="18" charset="0"/>
                        <a:cs typeface="Cambria Math" panose="02040503050406030204" pitchFamily="18" charset="0"/>
                      </a:rPr>
                      <m:t>𝑧</m:t>
                    </m:r>
                    <m:r>
                      <a:rPr lang="en-US" altLang="zh-CN" sz="2400" i="1" dirty="0">
                        <a:latin typeface="Cambria Math" panose="02040503050406030204" pitchFamily="18" charset="0"/>
                        <a:cs typeface="Cambria Math" panose="02040503050406030204" pitchFamily="18" charset="0"/>
                      </a:rPr>
                      <m:t>&lt;</m:t>
                    </m:r>
                    <m:sSub>
                      <m:sSubPr>
                        <m:ctrlPr>
                          <a:rPr lang="en-US" altLang="zh-CN" sz="2400" i="1" dirty="0">
                            <a:latin typeface="Cambria Math" panose="02040503050406030204" pitchFamily="18" charset="0"/>
                            <a:cs typeface="Cambria Math" panose="02040503050406030204" pitchFamily="18" charset="0"/>
                          </a:rPr>
                        </m:ctrlPr>
                      </m:sSubPr>
                      <m:e>
                        <m:r>
                          <a:rPr lang="en-US" altLang="zh-CN" sz="2400" i="1" dirty="0">
                            <a:latin typeface="Cambria Math" panose="02040503050406030204" pitchFamily="18" charset="0"/>
                            <a:cs typeface="Cambria Math" panose="02040503050406030204" pitchFamily="18" charset="0"/>
                          </a:rPr>
                          <m:t>𝑧</m:t>
                        </m:r>
                      </m:e>
                      <m:sub>
                        <m:r>
                          <a:rPr lang="en-US" altLang="zh-CN" sz="2400" i="1" dirty="0">
                            <a:latin typeface="Cambria Math" panose="02040503050406030204" pitchFamily="18" charset="0"/>
                            <a:cs typeface="Cambria Math" panose="02040503050406030204" pitchFamily="18" charset="0"/>
                          </a:rPr>
                          <m:t>𝑖</m:t>
                        </m:r>
                      </m:sub>
                    </m:sSub>
                  </m:oMath>
                </a14:m>
                <a:r>
                  <a:rPr lang="en-US" altLang="zh-CN" sz="2400" dirty="0"/>
                  <a:t> </a:t>
                </a:r>
                <a:endParaRPr lang="en-US" altLang="zh-CN" sz="2400" dirty="0"/>
              </a:p>
            </p:txBody>
          </p:sp>
        </mc:Choice>
        <mc:Fallback>
          <p:sp>
            <p:nvSpPr>
              <p:cNvPr id="10" name="Rectangle 9"/>
              <p:cNvSpPr>
                <a:spLocks noRot="1" noChangeAspect="1" noMove="1" noResize="1" noEditPoints="1" noAdjustHandles="1" noChangeArrowheads="1" noChangeShapeType="1" noTextEdit="1"/>
              </p:cNvSpPr>
              <p:nvPr/>
            </p:nvSpPr>
            <p:spPr>
              <a:xfrm>
                <a:off x="848995" y="5135245"/>
                <a:ext cx="6971030" cy="829945"/>
              </a:xfrm>
              <a:prstGeom prst="rect">
                <a:avLst/>
              </a:prstGeom>
              <a:blipFill rotWithShape="1">
                <a:blip r:embed="rId7"/>
                <a:stretch>
                  <a:fillRect/>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自适应拒绝采样</a:t>
            </a:r>
            <a:endParaRPr lang="zh-CN" altLang="en-US" dirty="0"/>
          </a:p>
        </p:txBody>
      </p:sp>
      <p:sp>
        <p:nvSpPr>
          <p:cNvPr id="2" name="灯片编号占位符 1"/>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1344966" y="2931824"/>
                <a:ext cx="6067887" cy="1097915"/>
              </a:xfrm>
              <a:prstGeom prst="rect">
                <a:avLst/>
              </a:prstGeom>
            </p:spPr>
            <p:txBody>
              <a:bodyPr wrap="square">
                <a:spAutoFit/>
              </a:bodyPr>
              <a:lstStyle/>
              <a:p>
                <a:r>
                  <a:rPr lang="zh-CN" altLang="en-US" sz="3200" dirty="0"/>
                  <a:t>有时我们不需要采样</a:t>
                </a:r>
                <a14:m>
                  <m:oMath xmlns:m="http://schemas.openxmlformats.org/officeDocument/2006/math">
                    <m:r>
                      <a:rPr lang="en-US" altLang="zh-CN" sz="3200" i="1" dirty="0">
                        <a:latin typeface="Cambria Math" panose="02040503050406030204" pitchFamily="18" charset="0"/>
                        <a:cs typeface="Cambria Math" panose="02040503050406030204" pitchFamily="18" charset="0"/>
                      </a:rPr>
                      <m:t>𝑥</m:t>
                    </m:r>
                    <m:r>
                      <a:rPr lang="en-US" altLang="zh-CN" sz="3200" i="1" dirty="0">
                        <a:latin typeface="Cambria Math" panose="02040503050406030204" pitchFamily="18" charset="0"/>
                        <a:cs typeface="Cambria Math" panose="02040503050406030204" pitchFamily="18" charset="0"/>
                      </a:rPr>
                      <m:t>~</m:t>
                    </m:r>
                    <m:r>
                      <a:rPr lang="en-US" altLang="zh-CN" sz="3200" i="1" dirty="0">
                        <a:latin typeface="Cambria Math" panose="02040503050406030204" pitchFamily="18" charset="0"/>
                        <a:cs typeface="Cambria Math" panose="02040503050406030204" pitchFamily="18" charset="0"/>
                      </a:rPr>
                      <m:t>𝑝</m:t>
                    </m:r>
                  </m:oMath>
                </a14:m>
                <a:r>
                  <a:rPr lang="en-US" altLang="zh-CN" sz="3200" dirty="0"/>
                  <a:t>,  </a:t>
                </a:r>
                <a:endParaRPr lang="en-US" altLang="zh-CN" sz="3200" dirty="0"/>
              </a:p>
              <a:p>
                <a:r>
                  <a:rPr lang="zh-CN" altLang="en-US" sz="3200" dirty="0"/>
                  <a:t>只需要求出期望</a:t>
                </a:r>
                <a14:m>
                  <m:oMath xmlns:m="http://schemas.openxmlformats.org/officeDocument/2006/math">
                    <m:sSub>
                      <m:sSubPr>
                        <m:ctrlPr>
                          <a:rPr lang="en-US" altLang="zh-CN" sz="3200" i="1" dirty="0">
                            <a:latin typeface="Cambria Math" panose="02040503050406030204" pitchFamily="18" charset="0"/>
                            <a:cs typeface="Cambria Math" panose="02040503050406030204" pitchFamily="18" charset="0"/>
                          </a:rPr>
                        </m:ctrlPr>
                      </m:sSubPr>
                      <m:e>
                        <m:r>
                          <a:rPr lang="en-US" altLang="zh-CN" sz="3200" i="1" dirty="0">
                            <a:latin typeface="Cambria Math" panose="02040503050406030204" pitchFamily="18" charset="0"/>
                            <a:cs typeface="Cambria Math" panose="02040503050406030204" pitchFamily="18" charset="0"/>
                          </a:rPr>
                          <m:t>𝔼</m:t>
                        </m:r>
                      </m:e>
                      <m:sub>
                        <m:r>
                          <a:rPr lang="en-US" altLang="zh-CN" sz="3200" i="1" dirty="0">
                            <a:latin typeface="Cambria Math" panose="02040503050406030204" pitchFamily="18" charset="0"/>
                            <a:cs typeface="Cambria Math" panose="02040503050406030204" pitchFamily="18" charset="0"/>
                          </a:rPr>
                          <m:t>𝑥</m:t>
                        </m:r>
                        <m:r>
                          <a:rPr lang="en-US" altLang="zh-CN" sz="3200" i="1" dirty="0">
                            <a:latin typeface="Cambria Math" panose="02040503050406030204" pitchFamily="18" charset="0"/>
                            <a:cs typeface="Cambria Math" panose="02040503050406030204" pitchFamily="18" charset="0"/>
                          </a:rPr>
                          <m:t>~</m:t>
                        </m:r>
                        <m:r>
                          <a:rPr lang="en-US" altLang="zh-CN" sz="3200" i="1" dirty="0">
                            <a:latin typeface="Cambria Math" panose="02040503050406030204" pitchFamily="18" charset="0"/>
                            <a:cs typeface="Cambria Math" panose="02040503050406030204" pitchFamily="18" charset="0"/>
                          </a:rPr>
                          <m:t>𝑝</m:t>
                        </m:r>
                      </m:sub>
                    </m:sSub>
                    <m:r>
                      <a:rPr lang="en-US" altLang="zh-CN" sz="3200" i="1" dirty="0">
                        <a:latin typeface="Cambria Math" panose="02040503050406030204" pitchFamily="18" charset="0"/>
                        <a:cs typeface="Cambria Math" panose="02040503050406030204" pitchFamily="18" charset="0"/>
                      </a:rPr>
                      <m:t>[</m:t>
                    </m:r>
                    <m:r>
                      <a:rPr lang="en-US" altLang="zh-CN" sz="3200" i="1" dirty="0">
                        <a:latin typeface="Cambria Math" panose="02040503050406030204" pitchFamily="18" charset="0"/>
                        <a:cs typeface="Cambria Math" panose="02040503050406030204" pitchFamily="18" charset="0"/>
                      </a:rPr>
                      <m:t>𝑓</m:t>
                    </m:r>
                    <m:r>
                      <a:rPr lang="en-US" altLang="zh-CN" sz="3200" i="1" dirty="0">
                        <a:latin typeface="Cambria Math" panose="02040503050406030204" pitchFamily="18" charset="0"/>
                        <a:cs typeface="Cambria Math" panose="02040503050406030204" pitchFamily="18" charset="0"/>
                      </a:rPr>
                      <m:t>(</m:t>
                    </m:r>
                    <m:r>
                      <a:rPr lang="en-US" altLang="zh-CN" sz="3200" i="1" dirty="0">
                        <a:latin typeface="Cambria Math" panose="02040503050406030204" pitchFamily="18" charset="0"/>
                        <a:cs typeface="Cambria Math" panose="02040503050406030204" pitchFamily="18" charset="0"/>
                      </a:rPr>
                      <m:t>𝑥</m:t>
                    </m:r>
                    <m:r>
                      <a:rPr lang="en-US" altLang="zh-CN" sz="3200" i="1" dirty="0">
                        <a:latin typeface="Cambria Math" panose="02040503050406030204" pitchFamily="18" charset="0"/>
                        <a:cs typeface="Cambria Math" panose="02040503050406030204" pitchFamily="18" charset="0"/>
                      </a:rPr>
                      <m:t>)]</m:t>
                    </m:r>
                  </m:oMath>
                </a14:m>
                <a:endParaRPr lang="en-US" altLang="zh-CN" sz="3200" dirty="0"/>
              </a:p>
            </p:txBody>
          </p:sp>
        </mc:Choice>
        <mc:Fallback>
          <p:sp>
            <p:nvSpPr>
              <p:cNvPr id="2" name="Rectangle 1"/>
              <p:cNvSpPr>
                <a:spLocks noRot="1" noChangeAspect="1" noMove="1" noResize="1" noEditPoints="1" noAdjustHandles="1" noChangeArrowheads="1" noChangeShapeType="1" noTextEdit="1"/>
              </p:cNvSpPr>
              <p:nvPr/>
            </p:nvSpPr>
            <p:spPr>
              <a:xfrm>
                <a:off x="1344966" y="2931824"/>
                <a:ext cx="6067887" cy="1097915"/>
              </a:xfrm>
              <a:prstGeom prst="rect">
                <a:avLst/>
              </a:prstGeom>
              <a:blipFill rotWithShape="1">
                <a:blip r:embed="rId1"/>
                <a:stretch>
                  <a:fillRect l="-1" t="-3" r="8" b="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883285" y="2065020"/>
            <a:ext cx="5510530" cy="1851025"/>
          </a:xfrm>
          <a:prstGeom prst="rect">
            <a:avLst/>
          </a:prstGeom>
        </p:spPr>
      </p:pic>
      <p:sp>
        <p:nvSpPr>
          <p:cNvPr id="21" name="Rectangle: Rounded Corners 20"/>
          <p:cNvSpPr/>
          <p:nvPr/>
        </p:nvSpPr>
        <p:spPr>
          <a:xfrm>
            <a:off x="5400040" y="2934970"/>
            <a:ext cx="884555" cy="981075"/>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7255510" y="2459355"/>
            <a:ext cx="1150620" cy="476250"/>
          </a:xfrm>
          <a:prstGeom prst="rect">
            <a:avLst/>
          </a:prstGeom>
          <a:noFill/>
        </p:spPr>
        <p:txBody>
          <a:bodyPr wrap="none" rtlCol="0">
            <a:noAutofit/>
          </a:bodyPr>
          <a:lstStyle/>
          <a:p>
            <a:pPr algn="l"/>
            <a:r>
              <a:rPr lang="zh-CN" altLang="en-US" sz="2400" dirty="0"/>
              <a:t>权重</a:t>
            </a:r>
            <a:endParaRPr lang="zh-CN" altLang="en-US" sz="2400" dirty="0"/>
          </a:p>
        </p:txBody>
      </p:sp>
      <p:cxnSp>
        <p:nvCxnSpPr>
          <p:cNvPr id="23" name="Straight Arrow Connector 22"/>
          <p:cNvCxnSpPr/>
          <p:nvPr/>
        </p:nvCxnSpPr>
        <p:spPr>
          <a:xfrm flipV="1">
            <a:off x="6284212" y="2893396"/>
            <a:ext cx="971550" cy="56007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a:xfrm>
            <a:off x="628650" y="228638"/>
            <a:ext cx="7886700" cy="1325563"/>
          </a:xfrm>
        </p:spPr>
        <p:txBody>
          <a:bodyPr/>
          <a:lstStyle/>
          <a:p>
            <a:r>
              <a:rPr lang="zh-CN" altLang="en-US" dirty="0"/>
              <a:t>重要性采样</a:t>
            </a:r>
            <a:endParaRPr lang="zh-CN" altLang="en-US" dirty="0"/>
          </a:p>
        </p:txBody>
      </p:sp>
      <mc:AlternateContent xmlns:mc="http://schemas.openxmlformats.org/markup-compatibility/2006">
        <mc:Choice xmlns:a14="http://schemas.microsoft.com/office/drawing/2010/main" Requires="a14">
          <p:sp>
            <p:nvSpPr>
              <p:cNvPr id="2" name="文本框 1"/>
              <p:cNvSpPr txBox="1"/>
              <p:nvPr/>
            </p:nvSpPr>
            <p:spPr>
              <a:xfrm>
                <a:off x="871220" y="4648200"/>
                <a:ext cx="7401560" cy="829945"/>
              </a:xfrm>
              <a:prstGeom prst="rect">
                <a:avLst/>
              </a:prstGeom>
              <a:noFill/>
            </p:spPr>
            <p:txBody>
              <a:bodyPr wrap="square" rtlCol="0">
                <a:spAutoFit/>
              </a:bodyPr>
              <a:lstStyle/>
              <a:p>
                <a:r>
                  <a:rPr lang="zh-CN" altLang="en-US" sz="2400"/>
                  <a:t>包含</a:t>
                </a:r>
                <a14:m>
                  <m:oMath xmlns:m="http://schemas.openxmlformats.org/officeDocument/2006/math">
                    <m:r>
                      <a:rPr lang="en-US" altLang="zh-CN" sz="2400" i="1" dirty="0">
                        <a:latin typeface="Cambria Math" panose="02040503050406030204" pitchFamily="18" charset="0"/>
                        <a:cs typeface="Cambria Math" panose="02040503050406030204" pitchFamily="18" charset="0"/>
                      </a:rPr>
                      <m:t>𝑥</m:t>
                    </m:r>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𝑝</m:t>
                    </m:r>
                  </m:oMath>
                </a14:m>
                <a:r>
                  <a:rPr lang="zh-CN" altLang="en-US" sz="2400" dirty="0">
                    <a:latin typeface="Cambria Math" panose="02040503050406030204" pitchFamily="18" charset="0"/>
                    <a:cs typeface="Cambria Math" panose="02040503050406030204" pitchFamily="18" charset="0"/>
                  </a:rPr>
                  <a:t>的期望</a:t>
                </a:r>
                <a14:m>
                  <m:oMath xmlns:m="http://schemas.openxmlformats.org/officeDocument/2006/math">
                    <m:r>
                      <a:rPr lang="en-US" altLang="zh-CN" sz="2400" i="1" dirty="0">
                        <a:latin typeface="Cambria Math" panose="02040503050406030204" pitchFamily="18" charset="0"/>
                        <a:cs typeface="Cambria Math" panose="02040503050406030204" pitchFamily="18" charset="0"/>
                      </a:rPr>
                      <m:t>𝔼</m:t>
                    </m:r>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𝑓</m:t>
                    </m:r>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𝑥</m:t>
                    </m:r>
                    <m:r>
                      <a:rPr lang="en-US" altLang="zh-CN" sz="2400" i="1" dirty="0">
                        <a:latin typeface="Cambria Math" panose="02040503050406030204" pitchFamily="18" charset="0"/>
                        <a:cs typeface="Cambria Math" panose="02040503050406030204" pitchFamily="18" charset="0"/>
                      </a:rPr>
                      <m:t>)]</m:t>
                    </m:r>
                  </m:oMath>
                </a14:m>
                <a:r>
                  <a:rPr lang="zh-CN" altLang="en-US" sz="2400" dirty="0">
                    <a:latin typeface="Cambria Math" panose="02040503050406030204" pitchFamily="18" charset="0"/>
                    <a:cs typeface="Cambria Math" panose="02040503050406030204" pitchFamily="18" charset="0"/>
                  </a:rPr>
                  <a:t>可以使用权重的方法表示出来。</a:t>
                </a:r>
                <a:endParaRPr lang="zh-CN" altLang="en-US" sz="2400" dirty="0">
                  <a:latin typeface="Cambria Math" panose="02040503050406030204" pitchFamily="18" charset="0"/>
                  <a:cs typeface="Cambria Math" panose="02040503050406030204" pitchFamily="18" charset="0"/>
                </a:endParaRPr>
              </a:p>
              <a:p>
                <a:pPr marL="0" lvl="0" indent="0">
                  <a:buNone/>
                </a:pPr>
                <a:r>
                  <a:rPr lang="zh-CN" altLang="en-US" sz="2400" dirty="0">
                    <a:solidFill>
                      <a:schemeClr val="tx1"/>
                    </a:solidFill>
                    <a:latin typeface="Cambria Math" panose="02040503050406030204" pitchFamily="18" charset="0"/>
                    <a:cs typeface="Cambria Math" panose="02040503050406030204" pitchFamily="18" charset="0"/>
                  </a:rPr>
                  <a:t>即为包含</a:t>
                </a:r>
                <a14:m>
                  <m:oMath xmlns:m="http://schemas.openxmlformats.org/officeDocument/2006/math">
                    <m:sSup>
                      <m:sSupPr>
                        <m:ctrlPr>
                          <a:rPr lang="en-US" altLang="zh-CN" sz="2400" i="1" dirty="0">
                            <a:latin typeface="Cambria Math" panose="02040503050406030204" pitchFamily="18" charset="0"/>
                            <a:cs typeface="Cambria Math" panose="02040503050406030204" pitchFamily="18" charset="0"/>
                          </a:rPr>
                        </m:ctrlPr>
                      </m:sSupPr>
                      <m:e>
                        <m:r>
                          <a:rPr lang="en-US" altLang="zh-CN" sz="2400" i="1" dirty="0">
                            <a:latin typeface="Cambria Math" panose="02040503050406030204" pitchFamily="18" charset="0"/>
                            <a:cs typeface="Cambria Math" panose="02040503050406030204" pitchFamily="18" charset="0"/>
                          </a:rPr>
                          <m:t>𝑥</m:t>
                        </m:r>
                      </m:e>
                      <m:sup>
                        <m:r>
                          <a:rPr lang="en-US" altLang="zh-CN" sz="2400" i="1" dirty="0">
                            <a:latin typeface="Cambria Math" panose="02040503050406030204" pitchFamily="18" charset="0"/>
                            <a:cs typeface="Cambria Math" panose="02040503050406030204" pitchFamily="18" charset="0"/>
                          </a:rPr>
                          <m:t>𝑠</m:t>
                        </m:r>
                      </m:sup>
                    </m:sSup>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𝑞</m:t>
                    </m:r>
                  </m:oMath>
                </a14:m>
                <a:r>
                  <a:rPr lang="zh-CN" altLang="en-US" sz="2400" dirty="0">
                    <a:latin typeface="Cambria Math" panose="02040503050406030204" pitchFamily="18" charset="0"/>
                    <a:cs typeface="Cambria Math" panose="02040503050406030204" pitchFamily="18" charset="0"/>
                    <a:sym typeface="+mn-ea"/>
                  </a:rPr>
                  <a:t>的期望</a:t>
                </a:r>
                <a14:m>
                  <m:oMath xmlns:m="http://schemas.openxmlformats.org/officeDocument/2006/math">
                    <m:r>
                      <a:rPr lang="en-US" altLang="zh-CN" sz="2400" i="1" dirty="0">
                        <a:latin typeface="Cambria Math" panose="02040503050406030204" pitchFamily="18" charset="0"/>
                        <a:cs typeface="Cambria Math" panose="02040503050406030204" pitchFamily="18" charset="0"/>
                      </a:rPr>
                      <m:t>𝔼</m:t>
                    </m:r>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𝑓</m:t>
                    </m:r>
                    <m:r>
                      <a:rPr lang="en-US" altLang="zh-CN" sz="2400" i="1" dirty="0">
                        <a:latin typeface="Cambria Math" panose="02040503050406030204" pitchFamily="18" charset="0"/>
                        <a:cs typeface="Cambria Math" panose="02040503050406030204" pitchFamily="18" charset="0"/>
                      </a:rPr>
                      <m:t>(</m:t>
                    </m:r>
                    <m:sSup>
                      <m:sSupPr>
                        <m:ctrlPr>
                          <a:rPr lang="en-US" altLang="zh-CN" sz="2400" i="1" dirty="0">
                            <a:latin typeface="Cambria Math" panose="02040503050406030204" pitchFamily="18" charset="0"/>
                            <a:cs typeface="Cambria Math" panose="02040503050406030204" pitchFamily="18" charset="0"/>
                          </a:rPr>
                        </m:ctrlPr>
                      </m:sSupPr>
                      <m:e>
                        <m:r>
                          <a:rPr lang="en-US" altLang="zh-CN" sz="2400" i="1" dirty="0">
                            <a:latin typeface="Cambria Math" panose="02040503050406030204" pitchFamily="18" charset="0"/>
                            <a:cs typeface="Cambria Math" panose="02040503050406030204" pitchFamily="18" charset="0"/>
                          </a:rPr>
                          <m:t>𝑥</m:t>
                        </m:r>
                      </m:e>
                      <m:sup>
                        <m:r>
                          <a:rPr lang="en-US" altLang="zh-CN" sz="2400" i="1" dirty="0">
                            <a:latin typeface="Cambria Math" panose="02040503050406030204" pitchFamily="18" charset="0"/>
                            <a:cs typeface="Cambria Math" panose="02040503050406030204" pitchFamily="18" charset="0"/>
                          </a:rPr>
                          <m:t>𝑠</m:t>
                        </m:r>
                      </m:sup>
                    </m:sSup>
                    <m:r>
                      <a:rPr lang="en-US" altLang="zh-CN" sz="2400" i="1" dirty="0">
                        <a:latin typeface="Cambria Math" panose="02040503050406030204" pitchFamily="18" charset="0"/>
                        <a:cs typeface="Cambria Math" panose="02040503050406030204" pitchFamily="18" charset="0"/>
                      </a:rPr>
                      <m:t>)]</m:t>
                    </m:r>
                  </m:oMath>
                </a14:m>
                <a:r>
                  <a:rPr lang="en-US" altLang="zh-CN" sz="2400" dirty="0">
                    <a:latin typeface="Cambria Math" panose="02040503050406030204" pitchFamily="18" charset="0"/>
                    <a:cs typeface="Cambria Math" panose="02040503050406030204" pitchFamily="18" charset="0"/>
                  </a:rPr>
                  <a:t>  </a:t>
                </a:r>
                <a:endParaRPr lang="en-US" altLang="zh-CN" sz="2400" dirty="0">
                  <a:latin typeface="Cambria Math" panose="02040503050406030204" pitchFamily="18" charset="0"/>
                  <a:cs typeface="Cambria Math" panose="02040503050406030204" pitchFamily="18"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871220" y="4648200"/>
                <a:ext cx="7401560" cy="829945"/>
              </a:xfrm>
              <a:prstGeom prst="rect">
                <a:avLst/>
              </a:prstGeom>
              <a:blipFill rotWithShape="1">
                <a:blip r:embed="rId3"/>
                <a:stretch>
                  <a:fillRect r="-27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8650" y="383282"/>
            <a:ext cx="7886700" cy="706755"/>
          </a:xfrm>
          <a:prstGeom prst="rect">
            <a:avLst/>
          </a:prstGeom>
          <a:noFill/>
        </p:spPr>
        <p:txBody>
          <a:bodyPr wrap="square" rtlCol="0">
            <a:spAutoFit/>
          </a:bodyPr>
          <a:lstStyle/>
          <a:p>
            <a:r>
              <a:rPr lang="en-US" altLang="zh-CN" sz="4000" dirty="0"/>
              <a:t>马尔可夫链蒙特卡罗 (MCMC)</a:t>
            </a:r>
            <a:endParaRPr lang="en-US" altLang="zh-CN" sz="4000" dirty="0"/>
          </a:p>
        </p:txBody>
      </p:sp>
      <mc:AlternateContent xmlns:mc="http://schemas.openxmlformats.org/markup-compatibility/2006">
        <mc:Choice xmlns:a14="http://schemas.microsoft.com/office/drawing/2010/main" Requires="a14">
          <p:sp>
            <p:nvSpPr>
              <p:cNvPr id="3" name="Rectangle 2"/>
              <p:cNvSpPr/>
              <p:nvPr/>
            </p:nvSpPr>
            <p:spPr>
              <a:xfrm>
                <a:off x="854160" y="2102318"/>
                <a:ext cx="8023509" cy="1198880"/>
              </a:xfrm>
              <a:prstGeom prst="rect">
                <a:avLst/>
              </a:prstGeom>
            </p:spPr>
            <p:txBody>
              <a:bodyPr wrap="square">
                <a:spAutoFit/>
              </a:bodyPr>
              <a:lstStyle/>
              <a:p>
                <a:r>
                  <a:rPr lang="zh-CN" altLang="en-US" sz="2400" dirty="0"/>
                  <a:t>目标</a:t>
                </a:r>
                <a:r>
                  <a:rPr lang="en-US" altLang="zh-CN" sz="2400" dirty="0"/>
                  <a:t>:  从目标分布 </a:t>
                </a:r>
                <a14:m>
                  <m:oMath xmlns:m="http://schemas.openxmlformats.org/officeDocument/2006/math">
                    <m:r>
                      <a:rPr lang="en-US" altLang="zh-CN" sz="2400" i="1" dirty="0">
                        <a:latin typeface="Cambria Math" panose="02040503050406030204" pitchFamily="18" charset="0"/>
                        <a:cs typeface="Cambria Math" panose="02040503050406030204" pitchFamily="18" charset="0"/>
                      </a:rPr>
                      <m:t>𝑝</m:t>
                    </m:r>
                    <m:r>
                      <a:rPr lang="en-US" altLang="zh-CN" sz="2400" i="1" dirty="0">
                        <a:latin typeface="Cambria Math" panose="02040503050406030204" pitchFamily="18" charset="0"/>
                        <a:cs typeface="Cambria Math" panose="02040503050406030204" pitchFamily="18" charset="0"/>
                      </a:rPr>
                      <m:t>(</m:t>
                    </m:r>
                    <m:r>
                      <a:rPr lang="en-US" altLang="zh-CN" sz="2400" i="1" dirty="0">
                        <a:latin typeface="Cambria Math" panose="02040503050406030204" pitchFamily="18" charset="0"/>
                        <a:cs typeface="Cambria Math" panose="02040503050406030204" pitchFamily="18" charset="0"/>
                      </a:rPr>
                      <m:t>𝑥</m:t>
                    </m:r>
                    <m:r>
                      <a:rPr lang="en-US" altLang="zh-CN" sz="2400" i="1" dirty="0">
                        <a:latin typeface="Cambria Math" panose="02040503050406030204" pitchFamily="18" charset="0"/>
                        <a:cs typeface="Cambria Math" panose="02040503050406030204" pitchFamily="18" charset="0"/>
                      </a:rPr>
                      <m:t>)</m:t>
                    </m:r>
                  </m:oMath>
                </a14:m>
                <a:r>
                  <a:rPr lang="en-US" altLang="zh-CN" sz="2400" dirty="0"/>
                  <a:t> 中提取近似相关样本 </a:t>
                </a:r>
                <a:endParaRPr lang="en-US" altLang="zh-CN" sz="2400" dirty="0"/>
              </a:p>
              <a:p>
                <a:endParaRPr lang="en-US" altLang="zh-CN" sz="2400" b="1" dirty="0"/>
              </a:p>
              <a:p>
                <a:r>
                  <a:rPr lang="en-US" altLang="zh-CN" sz="2400" b="1" dirty="0"/>
                  <a:t>MCMC</a:t>
                </a:r>
                <a:r>
                  <a:rPr lang="en-US" altLang="zh-CN" sz="2400" dirty="0"/>
                  <a:t>: 执行有偏差的随机游走，探索分布情况</a:t>
                </a:r>
                <a:r>
                  <a:rPr lang="en-US" altLang="zh-CN" sz="2000" dirty="0"/>
                  <a:t>  </a:t>
                </a:r>
                <a:endParaRPr lang="zh-CN" altLang="en-US" sz="2000" dirty="0"/>
              </a:p>
            </p:txBody>
          </p:sp>
        </mc:Choice>
        <mc:Fallback>
          <p:sp>
            <p:nvSpPr>
              <p:cNvPr id="3" name="Rectangle 2"/>
              <p:cNvSpPr>
                <a:spLocks noRot="1" noChangeAspect="1" noMove="1" noResize="1" noEditPoints="1" noAdjustHandles="1" noChangeArrowheads="1" noChangeShapeType="1" noTextEdit="1"/>
              </p:cNvSpPr>
              <p:nvPr/>
            </p:nvSpPr>
            <p:spPr>
              <a:xfrm>
                <a:off x="854160" y="2102318"/>
                <a:ext cx="8023509" cy="1198880"/>
              </a:xfrm>
              <a:prstGeom prst="rect">
                <a:avLst/>
              </a:prstGeom>
              <a:blipFill rotWithShape="1">
                <a:blip r:embed="rId1"/>
                <a:stretch>
                  <a:fillRect l="-1" t="-39" r="5" b="39"/>
                </a:stretch>
              </a:blipFill>
            </p:spPr>
            <p:txBody>
              <a:bodyPr/>
              <a:lstStyle/>
              <a:p>
                <a:r>
                  <a:rPr lang="zh-CN" altLang="en-US">
                    <a:noFill/>
                  </a:rPr>
                  <a:t> </a:t>
                </a:r>
              </a:p>
            </p:txBody>
          </p:sp>
        </mc:Fallback>
      </mc:AlternateContent>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2470" y="4066540"/>
            <a:ext cx="5459730" cy="2633345"/>
          </a:xfrm>
          <a:prstGeom prst="rect">
            <a:avLst/>
          </a:prstGeom>
        </p:spPr>
      </p:pic>
      <p:pic>
        <p:nvPicPr>
          <p:cNvPr id="6" name="Picture 5"/>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2041991" y="4379970"/>
            <a:ext cx="230095" cy="152381"/>
          </a:xfrm>
          <a:prstGeom prst="rect">
            <a:avLst/>
          </a:prstGeom>
        </p:spPr>
      </p:pic>
      <p:pic>
        <p:nvPicPr>
          <p:cNvPr id="7" name="Picture 6"/>
          <p:cNvPicPr>
            <a:picLocks noChangeAspect="1"/>
          </p:cNvPicPr>
          <p:nvPr>
            <p:custDataLst>
              <p:tags r:id="rId5"/>
            </p:custDataLst>
          </p:nvPr>
        </p:nvPicPr>
        <p:blipFill>
          <a:blip r:embed="rId4" cstate="print">
            <a:extLst>
              <a:ext uri="{28A0092B-C50C-407E-A947-70E740481C1C}">
                <a14:useLocalDpi xmlns:a14="http://schemas.microsoft.com/office/drawing/2010/main" val="0"/>
              </a:ext>
            </a:extLst>
          </a:blip>
          <a:stretch>
            <a:fillRect/>
          </a:stretch>
        </p:blipFill>
        <p:spPr>
          <a:xfrm>
            <a:off x="1867535" y="3482975"/>
            <a:ext cx="264795" cy="175260"/>
          </a:xfrm>
          <a:prstGeom prst="rect">
            <a:avLst/>
          </a:prstGeom>
        </p:spPr>
      </p:pic>
      <p:cxnSp>
        <p:nvCxnSpPr>
          <p:cNvPr id="9" name="Straight Arrow Connector 8"/>
          <p:cNvCxnSpPr/>
          <p:nvPr/>
        </p:nvCxnSpPr>
        <p:spPr>
          <a:xfrm>
            <a:off x="1867536" y="3697445"/>
            <a:ext cx="5868670" cy="755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2401570" y="3482975"/>
            <a:ext cx="255905" cy="172085"/>
          </a:xfrm>
          <a:prstGeom prst="rect">
            <a:avLst/>
          </a:prstGeom>
        </p:spPr>
      </p:pic>
      <p:pic>
        <p:nvPicPr>
          <p:cNvPr id="15" name="Picture 14"/>
          <p:cNvPicPr>
            <a:picLocks noChangeAspect="1"/>
          </p:cNvPicPr>
          <p:nvPr>
            <p:custDataLst>
              <p:tags r:id="rId8"/>
            </p:custDataLst>
          </p:nvPr>
        </p:nvPicPr>
        <p:blipFill>
          <a:blip r:embed="rId9" cstate="print">
            <a:extLst>
              <a:ext uri="{28A0092B-C50C-407E-A947-70E740481C1C}">
                <a14:useLocalDpi xmlns:a14="http://schemas.microsoft.com/office/drawing/2010/main" val="0"/>
              </a:ext>
            </a:extLst>
          </a:blip>
          <a:stretch>
            <a:fillRect/>
          </a:stretch>
        </p:blipFill>
        <p:spPr>
          <a:xfrm>
            <a:off x="2901315" y="3483610"/>
            <a:ext cx="262890" cy="171450"/>
          </a:xfrm>
          <a:prstGeom prst="rect">
            <a:avLst/>
          </a:prstGeom>
        </p:spPr>
      </p:pic>
      <p:pic>
        <p:nvPicPr>
          <p:cNvPr id="18" name="Picture 17"/>
          <p:cNvPicPr>
            <a:picLocks noChangeAspect="1"/>
          </p:cNvPicPr>
          <p:nvPr>
            <p:custDataLst>
              <p:tags r:id="rId10"/>
            </p:custDataLst>
          </p:nvPr>
        </p:nvPicPr>
        <p:blipFill>
          <a:blip r:embed="rId7" cstate="print">
            <a:extLst>
              <a:ext uri="{28A0092B-C50C-407E-A947-70E740481C1C}">
                <a14:useLocalDpi xmlns:a14="http://schemas.microsoft.com/office/drawing/2010/main" val="0"/>
              </a:ext>
            </a:extLst>
          </a:blip>
          <a:stretch>
            <a:fillRect/>
          </a:stretch>
        </p:blipFill>
        <p:spPr>
          <a:xfrm>
            <a:off x="3183927" y="5118296"/>
            <a:ext cx="222476" cy="149333"/>
          </a:xfrm>
          <a:prstGeom prst="rect">
            <a:avLst/>
          </a:prstGeom>
        </p:spPr>
      </p:pic>
      <p:pic>
        <p:nvPicPr>
          <p:cNvPr id="21" name="Picture 20"/>
          <p:cNvPicPr>
            <a:picLocks noChangeAspect="1"/>
          </p:cNvPicPr>
          <p:nvPr>
            <p:custDataLst>
              <p:tags r:id="rId11"/>
            </p:custDataLst>
          </p:nvPr>
        </p:nvPicPr>
        <p:blipFill>
          <a:blip r:embed="rId9" cstate="print">
            <a:extLst>
              <a:ext uri="{28A0092B-C50C-407E-A947-70E740481C1C}">
                <a14:useLocalDpi xmlns:a14="http://schemas.microsoft.com/office/drawing/2010/main" val="0"/>
              </a:ext>
            </a:extLst>
          </a:blip>
          <a:stretch>
            <a:fillRect/>
          </a:stretch>
        </p:blipFill>
        <p:spPr>
          <a:xfrm>
            <a:off x="3824598" y="4853445"/>
            <a:ext cx="228571" cy="149333"/>
          </a:xfrm>
          <a:prstGeom prst="rect">
            <a:avLst/>
          </a:prstGeom>
        </p:spPr>
      </p:pic>
      <p:pic>
        <p:nvPicPr>
          <p:cNvPr id="24" name="Picture 23"/>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7047865" y="3688080"/>
            <a:ext cx="90805" cy="182880"/>
          </a:xfrm>
          <a:prstGeom prst="rect">
            <a:avLst/>
          </a:prstGeom>
        </p:spPr>
      </p:pic>
      <p:cxnSp>
        <p:nvCxnSpPr>
          <p:cNvPr id="26" name="Straight Connector 25"/>
          <p:cNvCxnSpPr/>
          <p:nvPr/>
        </p:nvCxnSpPr>
        <p:spPr>
          <a:xfrm>
            <a:off x="1982583" y="3710580"/>
            <a:ext cx="0" cy="1657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490090" y="3710580"/>
            <a:ext cx="0" cy="1657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997597" y="3710580"/>
            <a:ext cx="0" cy="1657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灯片编号占位符 4"/>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062161"/>
          </a:xfrm>
        </p:spPr>
        <p:txBody>
          <a:bodyPr/>
          <a:lstStyle/>
          <a:p>
            <a:pPr algn="ctr"/>
            <a:r>
              <a:rPr lang="zh-CN" altLang="en-US" dirty="0"/>
              <a:t>高斯采样</a:t>
            </a:r>
            <a:endParaRPr lang="zh-CN" altLang="en-US" dirty="0"/>
          </a:p>
        </p:txBody>
      </p:sp>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914133"/>
          </a:xfrm>
        </p:spPr>
        <p:txBody>
          <a:bodyPr>
            <a:normAutofit/>
          </a:bodyPr>
          <a:lstStyle/>
          <a:p>
            <a:r>
              <a:rPr lang="zh-CN" altLang="en-US" dirty="0">
                <a:latin typeface="黑体" panose="02010609060101010101" pitchFamily="49" charset="-122"/>
                <a:ea typeface="黑体" panose="02010609060101010101" pitchFamily="49" charset="-122"/>
              </a:rPr>
              <a:t>马尔可夫不等式</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57200" y="1505811"/>
                <a:ext cx="8058150" cy="4642326"/>
              </a:xfrm>
            </p:spPr>
            <p:txBody>
              <a:bodyPr>
                <a:normAutofit/>
              </a:bodyPr>
              <a:lstStyle/>
              <a:p>
                <a:pPr>
                  <a:lnSpc>
                    <a:spcPct val="100000"/>
                  </a:lnSpc>
                </a:pPr>
                <a:r>
                  <a:rPr lang="zh-CN" altLang="en-US" sz="2400" b="1" dirty="0">
                    <a:latin typeface="黑体" panose="02010609060101010101" pitchFamily="49" charset="-122"/>
                    <a:ea typeface="黑体" panose="02010609060101010101" pitchFamily="49" charset="-122"/>
                  </a:rPr>
                  <a:t>定理：</a:t>
                </a:r>
                <a:r>
                  <a:rPr lang="zh-CN" altLang="en-US" sz="2400" dirty="0">
                    <a:latin typeface="黑体" panose="02010609060101010101" pitchFamily="49" charset="-122"/>
                    <a:ea typeface="黑体" panose="02010609060101010101" pitchFamily="49" charset="-122"/>
                  </a:rPr>
                  <a:t>设</a:t>
                </a:r>
                <a14:m>
                  <m:oMath xmlns:m="http://schemas.openxmlformats.org/officeDocument/2006/math">
                    <m:r>
                      <a:rPr lang="en-US" altLang="zh-CN" sz="2400" b="0" i="1" dirty="0" smtClean="0">
                        <a:latin typeface="Cambria Math" panose="02040503050406030204" pitchFamily="18" charset="0"/>
                      </a:rPr>
                      <m:t>𝑋</m:t>
                    </m:r>
                  </m:oMath>
                </a14:m>
                <a:r>
                  <a:rPr lang="zh-CN" altLang="en-US" sz="2400" dirty="0">
                    <a:latin typeface="黑体" panose="02010609060101010101" pitchFamily="49" charset="-122"/>
                    <a:ea typeface="黑体" panose="02010609060101010101" pitchFamily="49" charset="-122"/>
                  </a:rPr>
                  <a:t>是</a:t>
                </a:r>
                <a:r>
                  <a:rPr lang="zh-CN" altLang="en-US" sz="2400" dirty="0">
                    <a:solidFill>
                      <a:srgbClr val="FF0000"/>
                    </a:solidFill>
                    <a:latin typeface="黑体" panose="02010609060101010101" pitchFamily="49" charset="-122"/>
                    <a:ea typeface="黑体" panose="02010609060101010101" pitchFamily="49" charset="-122"/>
                  </a:rPr>
                  <a:t>非负的</a:t>
                </a:r>
                <a:r>
                  <a:rPr lang="zh-CN" altLang="en-US" sz="2400" dirty="0">
                    <a:latin typeface="黑体" panose="02010609060101010101" pitchFamily="49" charset="-122"/>
                    <a:ea typeface="黑体" panose="02010609060101010101" pitchFamily="49" charset="-122"/>
                  </a:rPr>
                  <a:t>随机变量，对于任意</a:t>
                </a:r>
                <a14:m>
                  <m:oMath xmlns:m="http://schemas.openxmlformats.org/officeDocument/2006/math">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oMath>
                </a14:m>
                <a:r>
                  <a:rPr lang="en-US" altLang="zh-CN"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marL="0" indent="0">
                  <a:lnSpc>
                    <a:spcPct val="100000"/>
                  </a:lnSpc>
                  <a:buNone/>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Pr</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e>
                          </m:d>
                        </m:e>
                      </m:func>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𝐸</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e>
                          </m:d>
                        </m:num>
                        <m:den>
                          <m:r>
                            <a:rPr lang="en-US" altLang="zh-CN" sz="2400" b="0" i="1" smtClean="0">
                              <a:latin typeface="Cambria Math" panose="02040503050406030204" pitchFamily="18" charset="0"/>
                            </a:rPr>
                            <m:t>𝑎</m:t>
                          </m:r>
                        </m:den>
                      </m:f>
                    </m:oMath>
                  </m:oMathPara>
                </a14:m>
                <a:endParaRPr lang="en-US" altLang="zh-CN" sz="2400" b="0" dirty="0">
                  <a:latin typeface="黑体" panose="02010609060101010101" pitchFamily="49" charset="-122"/>
                  <a:ea typeface="黑体" panose="02010609060101010101" pitchFamily="49" charset="-122"/>
                </a:endParaRPr>
              </a:p>
              <a:p>
                <a:pPr marL="0" indent="0">
                  <a:lnSpc>
                    <a:spcPct val="100000"/>
                  </a:lnSpc>
                  <a:buNone/>
                </a:pPr>
                <a:r>
                  <a:rPr lang="zh-CN" altLang="en-US" sz="2400" b="0" dirty="0">
                    <a:latin typeface="黑体" panose="02010609060101010101" pitchFamily="49" charset="-122"/>
                    <a:ea typeface="黑体" panose="02010609060101010101" pitchFamily="49" charset="-122"/>
                  </a:rPr>
                  <a:t>证明：令</a:t>
                </a:r>
                <a14:m>
                  <m:oMath xmlns:m="http://schemas.openxmlformats.org/officeDocument/2006/math">
                    <m:r>
                      <a:rPr lang="en-US" altLang="zh-CN" sz="2400" b="0" i="1" smtClean="0">
                        <a:latin typeface="Cambria Math" panose="02040503050406030204" pitchFamily="18" charset="0"/>
                      </a:rPr>
                      <m:t>𝐴</m:t>
                    </m:r>
                  </m:oMath>
                </a14:m>
                <a:r>
                  <a:rPr lang="zh-CN" altLang="en-US" sz="2400" b="0" dirty="0">
                    <a:latin typeface="黑体" panose="02010609060101010101" pitchFamily="49" charset="-122"/>
                    <a:ea typeface="黑体" panose="02010609060101010101" pitchFamily="49" charset="-122"/>
                  </a:rPr>
                  <a:t>表示事件</a:t>
                </a:r>
                <a14:m>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oMath>
                </a14:m>
                <a:r>
                  <a:rPr lang="zh-CN" altLang="en-US" sz="2400" b="0" dirty="0">
                    <a:latin typeface="黑体" panose="02010609060101010101" pitchFamily="49" charset="-122"/>
                    <a:ea typeface="黑体" panose="02010609060101010101" pitchFamily="49" charset="-122"/>
                  </a:rPr>
                  <a:t>，那么有</a:t>
                </a:r>
                <a:endParaRPr lang="en-US" altLang="zh-CN" sz="2400" b="0" dirty="0">
                  <a:latin typeface="黑体" panose="02010609060101010101" pitchFamily="49" charset="-122"/>
                  <a:ea typeface="黑体" panose="02010609060101010101" pitchFamily="49" charset="-122"/>
                </a:endParaRPr>
              </a:p>
              <a:p>
                <a:pPr marL="0" indent="0">
                  <a:lnSpc>
                    <a:spcPct val="100000"/>
                  </a:lnSpc>
                  <a:buNone/>
                </a:pPr>
                <a14:m>
                  <m:oMathPara xmlns:m="http://schemas.openxmlformats.org/officeDocument/2006/math">
                    <m:oMathParaPr>
                      <m:jc m:val="centerGroup"/>
                    </m:oMathParaPr>
                    <m:oMath xmlns:m="http://schemas.openxmlformats.org/officeDocument/2006/math">
                      <m:r>
                        <a:rPr lang="zh-CN" altLang="en-US" sz="2400" b="0" i="1" smtClean="0">
                          <a:latin typeface="Cambria Math" panose="02040503050406030204" pitchFamily="18" charset="0"/>
                        </a:rPr>
                        <m:t>𝔼</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e>
                      </m:d>
                      <m:r>
                        <a:rPr lang="en-US" altLang="zh-CN" sz="2400" b="0" i="1" smtClean="0">
                          <a:latin typeface="Cambria Math" panose="02040503050406030204" pitchFamily="18" charset="0"/>
                        </a:rPr>
                        <m:t>=</m:t>
                      </m:r>
                      <m:nary>
                        <m:naryPr>
                          <m:chr m:val="∑"/>
                          <m:supHide m:val="on"/>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𝑆</m:t>
                          </m:r>
                        </m:sub>
                        <m:sup/>
                        <m:e>
                          <m:r>
                            <a:rPr lang="en-US" altLang="zh-CN" sz="2400" b="0" i="1" smtClean="0">
                              <a:latin typeface="Cambria Math" panose="02040503050406030204" pitchFamily="18" charset="0"/>
                            </a:rPr>
                            <m:t>𝑝</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𝑋</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e>
                      </m:nary>
                      <m:r>
                        <a:rPr lang="en-US" altLang="zh-CN" sz="2400" b="0" i="1" smtClean="0">
                          <a:latin typeface="Cambria Math" panose="02040503050406030204" pitchFamily="18" charset="0"/>
                        </a:rPr>
                        <m:t>=</m:t>
                      </m:r>
                      <m:nary>
                        <m:naryPr>
                          <m:chr m:val="∑"/>
                          <m:supHide m:val="on"/>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sub>
                        <m:sup/>
                        <m:e>
                          <m:r>
                            <a:rPr lang="en-US" altLang="zh-CN" sz="2400" b="0" i="1" smtClean="0">
                              <a:latin typeface="Cambria Math" panose="02040503050406030204" pitchFamily="18" charset="0"/>
                            </a:rPr>
                            <m:t>𝑝</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e>
                      </m:nary>
                      <m:r>
                        <a:rPr lang="en-US" altLang="zh-CN" sz="2400" b="0" i="1" smtClean="0">
                          <a:latin typeface="Cambria Math" panose="02040503050406030204" pitchFamily="18" charset="0"/>
                        </a:rPr>
                        <m:t>+</m:t>
                      </m:r>
                      <m:nary>
                        <m:naryPr>
                          <m:chr m:val="∑"/>
                          <m:supHide m:val="on"/>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i="1">
                                  <a:latin typeface="Cambria Math" panose="02040503050406030204" pitchFamily="18" charset="0"/>
                                </a:rPr>
                                <m:t>𝐴</m:t>
                              </m:r>
                            </m:e>
                          </m:acc>
                        </m:sub>
                        <m:sup/>
                        <m:e>
                          <m:r>
                            <a:rPr lang="en-US" altLang="zh-CN" sz="2400" b="0" i="1" smtClean="0">
                              <a:latin typeface="Cambria Math" panose="02040503050406030204" pitchFamily="18" charset="0"/>
                            </a:rPr>
                            <m:t>𝑝</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e>
                      </m:nary>
                    </m:oMath>
                  </m:oMathPara>
                </a14:m>
                <a:endParaRPr lang="en-US" altLang="zh-CN" sz="2400" b="0" dirty="0">
                  <a:latin typeface="黑体" panose="02010609060101010101" pitchFamily="49" charset="-122"/>
                  <a:ea typeface="黑体" panose="02010609060101010101" pitchFamily="49" charset="-122"/>
                </a:endParaRPr>
              </a:p>
              <a:p>
                <a:pPr marL="0" indent="0">
                  <a:lnSpc>
                    <a:spcPct val="100000"/>
                  </a:lnSpc>
                  <a:buNone/>
                </a:pPr>
                <a:r>
                  <a:rPr lang="zh-CN" altLang="en-US" sz="2400" dirty="0">
                    <a:latin typeface="黑体" panose="02010609060101010101" pitchFamily="49" charset="-122"/>
                    <a:ea typeface="黑体" panose="02010609060101010101" pitchFamily="49" charset="-122"/>
                  </a:rPr>
                  <a:t>因为</a:t>
                </a:r>
                <a14:m>
                  <m:oMath xmlns:m="http://schemas.openxmlformats.org/officeDocument/2006/math">
                    <m:r>
                      <a:rPr lang="en-US" altLang="zh-CN" sz="2400" b="0" i="1" smtClean="0">
                        <a:latin typeface="Cambria Math" panose="02040503050406030204" pitchFamily="18" charset="0"/>
                      </a:rPr>
                      <m:t>𝑋</m:t>
                    </m:r>
                  </m:oMath>
                </a14:m>
                <a:r>
                  <a:rPr lang="zh-CN" altLang="en-US" sz="2400" b="0" dirty="0">
                    <a:latin typeface="黑体" panose="02010609060101010101" pitchFamily="49" charset="-122"/>
                    <a:ea typeface="黑体" panose="02010609060101010101" pitchFamily="49" charset="-122"/>
                  </a:rPr>
                  <a:t>是非负的，有</a:t>
                </a:r>
                <a14:m>
                  <m:oMath xmlns:m="http://schemas.openxmlformats.org/officeDocument/2006/math">
                    <m:nary>
                      <m:naryPr>
                        <m:chr m:val="∑"/>
                        <m:supHide m:val="on"/>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i="1">
                                <a:latin typeface="Cambria Math" panose="02040503050406030204" pitchFamily="18" charset="0"/>
                              </a:rPr>
                              <m:t>𝐴</m:t>
                            </m:r>
                          </m:e>
                        </m:acc>
                      </m:sub>
                      <m:sup/>
                      <m:e>
                        <m:r>
                          <a:rPr lang="en-US" altLang="zh-CN" sz="2400" b="0" i="1" smtClean="0">
                            <a:latin typeface="Cambria Math" panose="02040503050406030204" pitchFamily="18" charset="0"/>
                          </a:rPr>
                          <m:t>𝑝</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e>
                    </m:nary>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oMath>
                </a14:m>
                <a:r>
                  <a:rPr lang="en-US" altLang="zh-CN" sz="2400" b="0" dirty="0">
                    <a:latin typeface="黑体" panose="02010609060101010101" pitchFamily="49" charset="-122"/>
                    <a:ea typeface="黑体" panose="02010609060101010101" pitchFamily="49" charset="-122"/>
                  </a:rPr>
                  <a:t>.</a:t>
                </a:r>
                <a:r>
                  <a:rPr lang="zh-CN" altLang="en-US" sz="2400" b="0" dirty="0">
                    <a:latin typeface="黑体" panose="02010609060101010101" pitchFamily="49" charset="-122"/>
                    <a:ea typeface="黑体" panose="02010609060101010101" pitchFamily="49" charset="-122"/>
                  </a:rPr>
                  <a:t>因此，</a:t>
                </a:r>
                <a:endParaRPr lang="en-US" altLang="zh-CN" sz="2400" b="0" dirty="0">
                  <a:latin typeface="黑体" panose="02010609060101010101" pitchFamily="49" charset="-122"/>
                  <a:ea typeface="黑体" panose="02010609060101010101" pitchFamily="49" charset="-122"/>
                </a:endParaRPr>
              </a:p>
              <a:p>
                <a:pPr marL="0" indent="0">
                  <a:lnSpc>
                    <a:spcPct val="100000"/>
                  </a:lnSpc>
                  <a:buNone/>
                </a:pPr>
                <a14:m>
                  <m:oMathPara xmlns:m="http://schemas.openxmlformats.org/officeDocument/2006/math">
                    <m:oMathParaPr>
                      <m:jc m:val="centerGroup"/>
                    </m:oMathParaPr>
                    <m:oMath xmlns:m="http://schemas.openxmlformats.org/officeDocument/2006/math">
                      <m:r>
                        <a:rPr lang="zh-CN" altLang="en-US" sz="2400" b="0" i="1" smtClean="0">
                          <a:latin typeface="Cambria Math" panose="02040503050406030204" pitchFamily="18" charset="0"/>
                        </a:rPr>
                        <m:t>𝔼</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e>
                      </m:d>
                      <m:r>
                        <a:rPr lang="en-US" altLang="zh-CN" sz="2400" b="0" i="1" smtClean="0">
                          <a:latin typeface="Cambria Math" panose="02040503050406030204" pitchFamily="18" charset="0"/>
                        </a:rPr>
                        <m:t>≥</m:t>
                      </m:r>
                      <m:nary>
                        <m:naryPr>
                          <m:chr m:val="∑"/>
                          <m:supHide m:val="on"/>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sub>
                        <m:sup/>
                        <m:e>
                          <m:r>
                            <a:rPr lang="en-US" altLang="zh-CN" sz="2400" b="0" i="1" smtClean="0">
                              <a:latin typeface="Cambria Math" panose="02040503050406030204" pitchFamily="18" charset="0"/>
                            </a:rPr>
                            <m:t>𝑝</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𝑋</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e>
                      </m:nary>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nary>
                        <m:naryPr>
                          <m:chr m:val="∑"/>
                          <m:supHide m:val="on"/>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sub>
                        <m:sup/>
                        <m:e>
                          <m:r>
                            <a:rPr lang="en-US" altLang="zh-CN" sz="2400" b="0" i="1" smtClean="0">
                              <a:latin typeface="Cambria Math" panose="02040503050406030204" pitchFamily="18" charset="0"/>
                            </a:rPr>
                            <m:t>𝑝</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e>
                      </m:nary>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ℙ</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𝐴</m:t>
                      </m:r>
                      <m:r>
                        <a:rPr lang="en-US" altLang="zh-CN" sz="2400" b="0" i="1" smtClean="0">
                          <a:latin typeface="Cambria Math" panose="02040503050406030204" pitchFamily="18" charset="0"/>
                          <a:ea typeface="Cambria Math" panose="02040503050406030204" pitchFamily="18" charset="0"/>
                        </a:rPr>
                        <m:t>)</m:t>
                      </m:r>
                    </m:oMath>
                  </m:oMathPara>
                </a14:m>
                <a:endParaRPr lang="en-US" altLang="zh-CN" sz="2400" b="0" dirty="0">
                  <a:latin typeface="黑体" panose="02010609060101010101" pitchFamily="49" charset="-122"/>
                  <a:ea typeface="黑体" panose="02010609060101010101" pitchFamily="49" charset="-122"/>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457200" y="1505811"/>
                <a:ext cx="8058150" cy="4642326"/>
              </a:xfrm>
              <a:blipFill rotWithShape="1">
                <a:blip r:embed="rId1"/>
                <a:stretch>
                  <a:fillRect t="-5" b="1"/>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高斯分布的采样</a:t>
            </a:r>
            <a:r>
              <a:rPr lang="en-US" altLang="zh-CN"/>
              <a:t>-</a:t>
            </a:r>
            <a:r>
              <a:rPr lang="zh-CN" altLang="en-US"/>
              <a:t>逆变换法</a:t>
            </a:r>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904875" y="1899920"/>
                <a:ext cx="7000875" cy="2606675"/>
              </a:xfrm>
              <a:prstGeom prst="rect">
                <a:avLst/>
              </a:prstGeom>
              <a:noFill/>
            </p:spPr>
            <p:txBody>
              <a:bodyPr wrap="square" rtlCol="0">
                <a:noAutofit/>
              </a:bodyPr>
              <a:lstStyle/>
              <a:p>
                <a:r>
                  <a:rPr lang="zh-CN" altLang="en-US" sz="2400" dirty="0"/>
                  <a:t>步骤</a:t>
                </a:r>
                <a:r>
                  <a:rPr lang="en-US" altLang="zh-CN" sz="2400" dirty="0"/>
                  <a:t> 1: </a:t>
                </a:r>
                <a:r>
                  <a:rPr lang="zh-CN" altLang="en-US" sz="2400" dirty="0"/>
                  <a:t>生成</a:t>
                </a:r>
                <a:r>
                  <a:rPr lang="en-US" altLang="zh-CN" sz="2400" dirty="0"/>
                  <a:t>[0,1]</a:t>
                </a:r>
                <a:r>
                  <a:rPr lang="zh-CN" altLang="en-US" sz="2400" dirty="0"/>
                  <a:t>的均匀分布随机数</a:t>
                </a:r>
                <a:r>
                  <a:rPr lang="en-US" altLang="zh-CN" sz="2400" dirty="0"/>
                  <a:t>u</a:t>
                </a:r>
                <a:r>
                  <a:rPr lang="zh-CN" altLang="en-US" sz="2400" dirty="0"/>
                  <a:t>。</a:t>
                </a:r>
                <a:endParaRPr lang="zh-CN" altLang="en-US" sz="2400" dirty="0"/>
              </a:p>
              <a:p>
                <a:endParaRPr lang="zh-CN" altLang="en-US" sz="2400" dirty="0"/>
              </a:p>
              <a:p>
                <a:pPr>
                  <a:lnSpc>
                    <a:spcPct val="120000"/>
                  </a:lnSpc>
                </a:pPr>
                <a:r>
                  <a:rPr lang="zh-CN" altLang="en-US" sz="2400" dirty="0"/>
                  <a:t>步骤</a:t>
                </a:r>
                <a:r>
                  <a:rPr lang="en-US" altLang="zh-CN" sz="2400" dirty="0"/>
                  <a:t> 2: </a:t>
                </a:r>
                <a:r>
                  <a:rPr lang="zh-CN" altLang="en-US" sz="2400" dirty="0"/>
                  <a:t>令</a:t>
                </a:r>
                <a14:m>
                  <m:oMath xmlns:m="http://schemas.openxmlformats.org/officeDocument/2006/math">
                    <m:r>
                      <a:rPr lang="en-US" altLang="zh-CN" sz="2400" i="1">
                        <a:latin typeface="Cambria Math" panose="02040503050406030204" pitchFamily="18" charset="0"/>
                        <a:cs typeface="Cambria Math" panose="02040503050406030204" pitchFamily="18" charset="0"/>
                      </a:rPr>
                      <m:t>𝑧</m:t>
                    </m:r>
                    <m:r>
                      <a:rPr lang="en-US" altLang="zh-CN" sz="2400" i="1">
                        <a:latin typeface="Cambria Math" panose="02040503050406030204" pitchFamily="18" charset="0"/>
                        <a:cs typeface="Cambria Math" panose="02040503050406030204" pitchFamily="18" charset="0"/>
                      </a:rPr>
                      <m:t>=</m:t>
                    </m:r>
                    <m:rad>
                      <m:radPr>
                        <m:degHide m:val="on"/>
                        <m:ctrlPr>
                          <a:rPr lang="en-US" altLang="zh-CN" sz="2400" i="1">
                            <a:latin typeface="Cambria Math" panose="02040503050406030204" pitchFamily="18" charset="0"/>
                            <a:cs typeface="Cambria Math" panose="02040503050406030204" pitchFamily="18" charset="0"/>
                          </a:rPr>
                        </m:ctrlPr>
                      </m:radPr>
                      <m:deg/>
                      <m:e>
                        <m:r>
                          <a:rPr lang="en-US" altLang="zh-CN" sz="2400" i="1">
                            <a:latin typeface="Cambria Math" panose="02040503050406030204" pitchFamily="18" charset="0"/>
                            <a:cs typeface="Cambria Math" panose="02040503050406030204" pitchFamily="18" charset="0"/>
                          </a:rPr>
                          <m:t>2</m:t>
                        </m:r>
                      </m:e>
                    </m:rad>
                    <m:r>
                      <a:rPr lang="en-US" altLang="zh-CN" sz="2400" i="1">
                        <a:latin typeface="Cambria Math" panose="02040503050406030204" pitchFamily="18" charset="0"/>
                        <a:cs typeface="Cambria Math" panose="02040503050406030204" pitchFamily="18" charset="0"/>
                      </a:rPr>
                      <m:t>𝑒𝑟</m:t>
                    </m:r>
                    <m:sSup>
                      <m:sSupPr>
                        <m:ctrlPr>
                          <a:rPr lang="en-US" altLang="zh-CN" sz="2400" i="1">
                            <a:latin typeface="Cambria Math" panose="02040503050406030204" pitchFamily="18" charset="0"/>
                            <a:cs typeface="Cambria Math" panose="02040503050406030204" pitchFamily="18" charset="0"/>
                          </a:rPr>
                        </m:ctrlPr>
                      </m:sSupPr>
                      <m:e>
                        <m:r>
                          <a:rPr lang="en-US" altLang="zh-CN" sz="2400" i="1">
                            <a:latin typeface="Cambria Math" panose="02040503050406030204" pitchFamily="18" charset="0"/>
                            <a:cs typeface="Cambria Math" panose="02040503050406030204" pitchFamily="18" charset="0"/>
                          </a:rPr>
                          <m:t>𝑓</m:t>
                        </m:r>
                      </m:e>
                      <m:sup>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1</m:t>
                        </m:r>
                      </m:sup>
                    </m:sSup>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2</m:t>
                    </m:r>
                    <m:r>
                      <a:rPr lang="en-US" altLang="zh-CN" sz="2400" i="1">
                        <a:latin typeface="Cambria Math" panose="02040503050406030204" pitchFamily="18" charset="0"/>
                        <a:cs typeface="Cambria Math" panose="02040503050406030204" pitchFamily="18" charset="0"/>
                      </a:rPr>
                      <m:t>𝑢</m:t>
                    </m:r>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1</m:t>
                    </m:r>
                    <m:r>
                      <a:rPr lang="en-US" altLang="zh-CN" sz="2400" i="1">
                        <a:latin typeface="Cambria Math" panose="02040503050406030204" pitchFamily="18" charset="0"/>
                        <a:cs typeface="Cambria Math" panose="02040503050406030204" pitchFamily="18" charset="0"/>
                      </a:rPr>
                      <m:t>)</m:t>
                    </m:r>
                  </m:oMath>
                </a14:m>
                <a:r>
                  <a:rPr lang="en-US" altLang="zh-CN" sz="2400" dirty="0"/>
                  <a:t>, </a:t>
                </a:r>
                <a:r>
                  <a:rPr lang="zh-CN" altLang="en-US" sz="2400" dirty="0"/>
                  <a:t>则</a:t>
                </a:r>
                <a:r>
                  <a:rPr lang="en-US" altLang="zh-CN" sz="2400" dirty="0"/>
                  <a:t>z</a:t>
                </a:r>
                <a:r>
                  <a:rPr lang="zh-CN" altLang="en-US" sz="2400" dirty="0"/>
                  <a:t>服从标准正态分布。</a:t>
                </a:r>
                <a:r>
                  <a:rPr lang="en-US" altLang="zh-CN" sz="2400" dirty="0"/>
                  <a:t> </a:t>
                </a:r>
                <a:r>
                  <a:rPr lang="zh-CN" altLang="en-US" sz="2400" dirty="0"/>
                  <a:t>其中</a:t>
                </a:r>
                <a14:m>
                  <m:oMath xmlns:m="http://schemas.openxmlformats.org/officeDocument/2006/math">
                    <m:r>
                      <a:rPr lang="en-US" altLang="zh-CN" sz="2400" i="1">
                        <a:latin typeface="Cambria Math" panose="02040503050406030204" pitchFamily="18" charset="0"/>
                        <a:cs typeface="Cambria Math" panose="02040503050406030204" pitchFamily="18" charset="0"/>
                      </a:rPr>
                      <m:t>𝑒𝑟𝑓</m:t>
                    </m:r>
                    <m:r>
                      <a:rPr lang="en-US" altLang="zh-CN" sz="2400" i="1">
                        <a:latin typeface="Cambria Math" panose="02040503050406030204" pitchFamily="18" charset="0"/>
                        <a:cs typeface="Cambria Math" panose="02040503050406030204" pitchFamily="18" charset="0"/>
                      </a:rPr>
                      <m:t>(∙)</m:t>
                    </m:r>
                  </m:oMath>
                </a14:m>
                <a:r>
                  <a:rPr lang="zh-CN" altLang="en-US" sz="2400" dirty="0">
                    <a:latin typeface="Cambria Math" panose="02040503050406030204" pitchFamily="18" charset="0"/>
                    <a:cs typeface="Cambria Math" panose="02040503050406030204" pitchFamily="18" charset="0"/>
                  </a:rPr>
                  <a:t>是高斯误差函数，它是标准正态分布的累积分布函数经过简单的平移和拉伸变换后的形式，定义如下：</a:t>
                </a:r>
                <a:endParaRPr lang="zh-CN" altLang="en-US" sz="2400" dirty="0">
                  <a:latin typeface="Cambria Math" panose="02040503050406030204" pitchFamily="18" charset="0"/>
                  <a:cs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cs typeface="Cambria Math" panose="02040503050406030204" pitchFamily="18" charset="0"/>
                        </a:rPr>
                        <m:t>𝑒𝑟𝑓</m:t>
                      </m:r>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𝑥</m:t>
                      </m:r>
                      <m:r>
                        <a:rPr lang="en-US" altLang="zh-CN" sz="2400" i="1">
                          <a:latin typeface="Cambria Math" panose="02040503050406030204" pitchFamily="18" charset="0"/>
                          <a:cs typeface="Cambria Math" panose="02040503050406030204" pitchFamily="18" charset="0"/>
                        </a:rPr>
                        <m:t>)=</m:t>
                      </m:r>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2</m:t>
                          </m:r>
                        </m:num>
                        <m:den>
                          <m:rad>
                            <m:radPr>
                              <m:degHide m:val="on"/>
                              <m:ctrlPr>
                                <a:rPr lang="en-US" altLang="zh-CN" sz="2400" i="1">
                                  <a:latin typeface="Cambria Math" panose="02040503050406030204" pitchFamily="18" charset="0"/>
                                  <a:cs typeface="Cambria Math" panose="02040503050406030204" pitchFamily="18" charset="0"/>
                                </a:rPr>
                              </m:ctrlPr>
                            </m:radPr>
                            <m:deg/>
                            <m:e>
                              <m:r>
                                <a:rPr lang="en-US" altLang="zh-CN" sz="2400" i="1">
                                  <a:latin typeface="Cambria Math" panose="02040503050406030204" pitchFamily="18" charset="0"/>
                                  <a:cs typeface="Cambria Math" panose="02040503050406030204" pitchFamily="18" charset="0"/>
                                </a:rPr>
                                <m:t>𝜋</m:t>
                              </m:r>
                            </m:e>
                          </m:rad>
                        </m:den>
                      </m:f>
                      <m:nary>
                        <m:naryPr>
                          <m:limLoc m:val="undOvr"/>
                          <m:ctrlPr>
                            <a:rPr lang="en-US" altLang="zh-CN" sz="2400" i="1">
                              <a:latin typeface="Cambria Math" panose="02040503050406030204" pitchFamily="18" charset="0"/>
                              <a:cs typeface="Cambria Math" panose="02040503050406030204" pitchFamily="18" charset="0"/>
                            </a:rPr>
                          </m:ctrlPr>
                        </m:naryPr>
                        <m:sub>
                          <m:r>
                            <a:rPr lang="en-US" altLang="zh-CN" sz="2400" i="1">
                              <a:latin typeface="Cambria Math" panose="02040503050406030204" pitchFamily="18" charset="0"/>
                              <a:cs typeface="Cambria Math" panose="02040503050406030204" pitchFamily="18" charset="0"/>
                            </a:rPr>
                            <m:t>0</m:t>
                          </m:r>
                        </m:sub>
                        <m:sup>
                          <m:r>
                            <a:rPr lang="en-US" altLang="zh-CN" sz="2400" i="1">
                              <a:latin typeface="Cambria Math" panose="02040503050406030204" pitchFamily="18" charset="0"/>
                              <a:cs typeface="Cambria Math" panose="02040503050406030204" pitchFamily="18" charset="0"/>
                            </a:rPr>
                            <m:t>𝑥</m:t>
                          </m:r>
                        </m:sup>
                        <m:e>
                          <m:sSup>
                            <m:sSupPr>
                              <m:ctrlPr>
                                <a:rPr lang="en-US" altLang="zh-CN" sz="2400" i="1">
                                  <a:latin typeface="Cambria Math" panose="02040503050406030204" pitchFamily="18" charset="0"/>
                                  <a:cs typeface="Cambria Math" panose="02040503050406030204" pitchFamily="18" charset="0"/>
                                </a:rPr>
                              </m:ctrlPr>
                            </m:sSupPr>
                            <m:e>
                              <m:r>
                                <a:rPr lang="en-US" altLang="zh-CN" sz="2400" i="1">
                                  <a:latin typeface="Cambria Math" panose="02040503050406030204" pitchFamily="18" charset="0"/>
                                  <a:cs typeface="Cambria Math" panose="02040503050406030204" pitchFamily="18" charset="0"/>
                                </a:rPr>
                                <m:t>𝑒</m:t>
                              </m:r>
                            </m:e>
                            <m:sup>
                              <m:r>
                                <a:rPr lang="en-US" altLang="zh-CN" sz="2400" i="1">
                                  <a:latin typeface="Cambria Math" panose="02040503050406030204" pitchFamily="18" charset="0"/>
                                  <a:cs typeface="Cambria Math" panose="02040503050406030204" pitchFamily="18" charset="0"/>
                                </a:rPr>
                                <m:t>−</m:t>
                              </m:r>
                              <m:sSup>
                                <m:sSupPr>
                                  <m:ctrlPr>
                                    <a:rPr lang="en-US" altLang="zh-CN" sz="2400" i="1">
                                      <a:latin typeface="Cambria Math" panose="02040503050406030204" pitchFamily="18" charset="0"/>
                                      <a:cs typeface="Cambria Math" panose="02040503050406030204" pitchFamily="18" charset="0"/>
                                    </a:rPr>
                                  </m:ctrlPr>
                                </m:sSupPr>
                                <m:e>
                                  <m:r>
                                    <a:rPr lang="en-US" altLang="zh-CN" sz="2400" i="1">
                                      <a:latin typeface="Cambria Math" panose="02040503050406030204" pitchFamily="18" charset="0"/>
                                      <a:cs typeface="Cambria Math" panose="02040503050406030204" pitchFamily="18" charset="0"/>
                                    </a:rPr>
                                    <m:t>𝑡</m:t>
                                  </m:r>
                                </m:e>
                                <m:sup>
                                  <m:r>
                                    <a:rPr lang="en-US" altLang="zh-CN" sz="2400" i="1">
                                      <a:latin typeface="Cambria Math" panose="02040503050406030204" pitchFamily="18" charset="0"/>
                                      <a:cs typeface="Cambria Math" panose="02040503050406030204" pitchFamily="18" charset="0"/>
                                    </a:rPr>
                                    <m:t>2</m:t>
                                  </m:r>
                                </m:sup>
                              </m:sSup>
                            </m:sup>
                          </m:sSup>
                          <m:r>
                            <a:rPr lang="en-US" altLang="zh-CN" sz="2400" i="1">
                              <a:latin typeface="Cambria Math" panose="02040503050406030204" pitchFamily="18" charset="0"/>
                              <a:cs typeface="Cambria Math" panose="02040503050406030204" pitchFamily="18" charset="0"/>
                            </a:rPr>
                            <m:t>𝑑𝑡</m:t>
                          </m:r>
                        </m:e>
                      </m:nary>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𝑥</m:t>
                      </m:r>
                      <m:r>
                        <a:rPr lang="en-US" altLang="zh-CN" sz="2400" i="1">
                          <a:latin typeface="Cambria Math" panose="02040503050406030204" pitchFamily="18" charset="0"/>
                          <a:cs typeface="Cambria Math" panose="02040503050406030204" pitchFamily="18" charset="0"/>
                        </a:rPr>
                        <m:t>∈</m:t>
                      </m:r>
                      <m:r>
                        <a:rPr lang="en-US" altLang="zh-CN" sz="2400" i="1" smtClean="0">
                          <a:solidFill>
                            <a:srgbClr val="FF0000"/>
                          </a:solidFill>
                          <a:latin typeface="Cambria Math" panose="02040503050406030204" pitchFamily="18" charset="0"/>
                          <a:cs typeface="Cambria Math" panose="02040503050406030204" pitchFamily="18" charset="0"/>
                        </a:rPr>
                        <m:t>ℝ</m:t>
                      </m:r>
                    </m:oMath>
                  </m:oMathPara>
                </a14:m>
                <a:endParaRPr lang="en-US" altLang="zh-CN" sz="2400" i="1" dirty="0">
                  <a:latin typeface="Cambria Math" panose="02040503050406030204" pitchFamily="18" charset="0"/>
                  <a:cs typeface="Cambria Math" panose="020405030504060302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904875" y="1899920"/>
                <a:ext cx="7000875" cy="2606675"/>
              </a:xfrm>
              <a:prstGeom prst="rect">
                <a:avLst/>
              </a:prstGeom>
              <a:blipFill rotWithShape="1">
                <a:blip r:embed="rId1"/>
                <a:stretch>
                  <a:fillRect b="-41169"/>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高斯分布的采样</a:t>
            </a:r>
            <a:r>
              <a:rPr lang="en-US" altLang="zh-CN"/>
              <a:t>-Box-Muller</a:t>
            </a:r>
            <a:r>
              <a:rPr lang="zh-CN" altLang="en-US"/>
              <a:t>算法</a:t>
            </a:r>
            <a:endParaRPr lang="zh-CN" altLang="en-US"/>
          </a:p>
        </p:txBody>
      </p:sp>
      <mc:AlternateContent xmlns:mc="http://schemas.openxmlformats.org/markup-compatibility/2006">
        <mc:Choice xmlns:a14="http://schemas.microsoft.com/office/drawing/2010/main" Requires="a14">
          <p:sp>
            <p:nvSpPr>
              <p:cNvPr id="4" name="内容占位符 3"/>
              <p:cNvSpPr>
                <a:spLocks noGrp="1"/>
              </p:cNvSpPr>
              <p:nvPr>
                <p:ph idx="1"/>
              </p:nvPr>
            </p:nvSpPr>
            <p:spPr>
              <a:xfrm>
                <a:off x="628650" y="1825625"/>
                <a:ext cx="8159115" cy="4351655"/>
              </a:xfrm>
            </p:spPr>
            <p:txBody>
              <a:bodyPr/>
              <a:lstStyle/>
              <a:p>
                <a:pPr marL="0" indent="0">
                  <a:buNone/>
                </a:pPr>
                <a:r>
                  <a:rPr lang="zh-CN" altLang="en-US"/>
                  <a:t>上述逆变换法需要求解</a:t>
                </a:r>
                <a14:m>
                  <m:oMath xmlns:m="http://schemas.openxmlformats.org/officeDocument/2006/math">
                    <m:r>
                      <a:rPr lang="en-US" altLang="zh-CN" i="1">
                        <a:latin typeface="Cambria Math" panose="02040503050406030204" pitchFamily="18" charset="0"/>
                        <a:cs typeface="Cambria Math" panose="02040503050406030204" pitchFamily="18" charset="0"/>
                      </a:rPr>
                      <m:t>𝑒𝑟𝑓</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𝑥</m:t>
                    </m:r>
                    <m:r>
                      <a:rPr lang="en-US" altLang="zh-CN" i="1">
                        <a:latin typeface="Cambria Math" panose="02040503050406030204" pitchFamily="18" charset="0"/>
                        <a:cs typeface="Cambria Math" panose="02040503050406030204" pitchFamily="18" charset="0"/>
                      </a:rPr>
                      <m:t>)</m:t>
                    </m:r>
                  </m:oMath>
                </a14:m>
                <a:r>
                  <a:rPr lang="zh-CN" altLang="en-US">
                    <a:latin typeface="Cambria Math" panose="02040503050406030204" pitchFamily="18" charset="0"/>
                    <a:cs typeface="Cambria Math" panose="02040503050406030204" pitchFamily="18" charset="0"/>
                  </a:rPr>
                  <a:t>的逆函数，这并不是一个初等函数，没有显式解，计算起来比较麻烦。</a:t>
                </a:r>
                <a:endParaRPr lang="zh-CN" altLang="en-US">
                  <a:latin typeface="Cambria Math" panose="02040503050406030204" pitchFamily="18" charset="0"/>
                  <a:cs typeface="Cambria Math" panose="02040503050406030204" pitchFamily="18" charset="0"/>
                </a:endParaRPr>
              </a:p>
              <a:p>
                <a:pPr marL="0" indent="0">
                  <a:buNone/>
                </a:pPr>
                <a:r>
                  <a:rPr lang="en-US" altLang="zh-CN">
                    <a:latin typeface="Cambria Math" panose="02040503050406030204" pitchFamily="18" charset="0"/>
                    <a:cs typeface="Cambria Math" panose="02040503050406030204" pitchFamily="18" charset="0"/>
                  </a:rPr>
                  <a:t>Box-Muller</a:t>
                </a:r>
                <a:r>
                  <a:rPr lang="zh-CN" altLang="en-US">
                    <a:latin typeface="Cambria Math" panose="02040503050406030204" pitchFamily="18" charset="0"/>
                    <a:cs typeface="Cambria Math" panose="02040503050406030204" pitchFamily="18" charset="0"/>
                  </a:rPr>
                  <a:t>算法：假设</a:t>
                </a:r>
                <a:r>
                  <a:rPr lang="en-US" altLang="zh-CN">
                    <a:latin typeface="Cambria Math" panose="02040503050406030204" pitchFamily="18" charset="0"/>
                    <a:cs typeface="Cambria Math" panose="02040503050406030204" pitchFamily="18" charset="0"/>
                  </a:rPr>
                  <a:t>x</a:t>
                </a:r>
                <a:r>
                  <a:rPr lang="zh-CN" altLang="en-US">
                    <a:latin typeface="Cambria Math" panose="02040503050406030204" pitchFamily="18" charset="0"/>
                    <a:cs typeface="Cambria Math" panose="02040503050406030204" pitchFamily="18" charset="0"/>
                  </a:rPr>
                  <a:t>，</a:t>
                </a:r>
                <a:r>
                  <a:rPr lang="en-US" altLang="zh-CN">
                    <a:latin typeface="Cambria Math" panose="02040503050406030204" pitchFamily="18" charset="0"/>
                    <a:cs typeface="Cambria Math" panose="02040503050406030204" pitchFamily="18" charset="0"/>
                  </a:rPr>
                  <a:t>y</a:t>
                </a:r>
                <a:r>
                  <a:rPr lang="zh-CN" altLang="en-US">
                    <a:latin typeface="Cambria Math" panose="02040503050406030204" pitchFamily="18" charset="0"/>
                    <a:cs typeface="Cambria Math" panose="02040503050406030204" pitchFamily="18" charset="0"/>
                  </a:rPr>
                  <a:t>是两个服从标准正态分布的独立随机变量，他们的联合概率密度为：</a:t>
                </a:r>
                <a:endParaRPr lang="zh-CN" altLang="en-US">
                  <a:latin typeface="Cambria Math" panose="02040503050406030204" pitchFamily="18" charset="0"/>
                  <a:cs typeface="Cambria Math" panose="02040503050406030204"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𝑝</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𝑥</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𝑦</m:t>
                      </m:r>
                      <m:r>
                        <a:rPr lang="en-US" altLang="zh-CN" i="1">
                          <a:latin typeface="Cambria Math" panose="02040503050406030204" pitchFamily="18" charset="0"/>
                          <a:cs typeface="Cambria Math" panose="02040503050406030204" pitchFamily="18" charset="0"/>
                        </a:rPr>
                        <m:t>)=</m:t>
                      </m:r>
                      <m:f>
                        <m:fPr>
                          <m:ctrlPr>
                            <a:rPr lang="en-US" altLang="zh-CN" i="1">
                              <a:latin typeface="Cambria Math" panose="02040503050406030204" pitchFamily="18" charset="0"/>
                              <a:cs typeface="Cambria Math" panose="02040503050406030204" pitchFamily="18" charset="0"/>
                            </a:rPr>
                          </m:ctrlPr>
                        </m:fPr>
                        <m:num>
                          <m:r>
                            <a:rPr lang="en-US" altLang="zh-CN" i="1">
                              <a:latin typeface="Cambria Math" panose="02040503050406030204" pitchFamily="18" charset="0"/>
                              <a:cs typeface="Cambria Math" panose="02040503050406030204" pitchFamily="18" charset="0"/>
                            </a:rPr>
                            <m:t>1</m:t>
                          </m:r>
                        </m:num>
                        <m:den>
                          <m:r>
                            <a:rPr lang="en-US" altLang="zh-CN" i="1">
                              <a:latin typeface="Cambria Math" panose="02040503050406030204" pitchFamily="18" charset="0"/>
                              <a:cs typeface="Cambria Math" panose="02040503050406030204" pitchFamily="18" charset="0"/>
                            </a:rPr>
                            <m:t>2</m:t>
                          </m:r>
                          <m:r>
                            <a:rPr lang="en-US" altLang="zh-CN" i="1">
                              <a:latin typeface="Cambria Math" panose="02040503050406030204" pitchFamily="18" charset="0"/>
                              <a:cs typeface="Cambria Math" panose="02040503050406030204" pitchFamily="18" charset="0"/>
                            </a:rPr>
                            <m:t>𝜋</m:t>
                          </m:r>
                        </m:den>
                      </m:f>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𝑒</m:t>
                          </m:r>
                        </m:e>
                        <m:sup>
                          <m:r>
                            <a:rPr lang="en-US" altLang="zh-CN" i="1">
                              <a:latin typeface="Cambria Math" panose="02040503050406030204" pitchFamily="18" charset="0"/>
                              <a:cs typeface="Cambria Math" panose="02040503050406030204" pitchFamily="18" charset="0"/>
                            </a:rPr>
                            <m:t>−</m:t>
                          </m:r>
                          <m:f>
                            <m:fPr>
                              <m:ctrlPr>
                                <a:rPr lang="en-US" altLang="zh-CN" i="1">
                                  <a:latin typeface="Cambria Math" panose="02040503050406030204" pitchFamily="18" charset="0"/>
                                  <a:cs typeface="Cambria Math" panose="02040503050406030204" pitchFamily="18" charset="0"/>
                                </a:rPr>
                              </m:ctrlPr>
                            </m:fPr>
                            <m:num>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𝑥</m:t>
                                  </m:r>
                                </m:e>
                                <m:sup>
                                  <m:r>
                                    <a:rPr lang="en-US" altLang="zh-CN" i="1">
                                      <a:latin typeface="Cambria Math" panose="02040503050406030204" pitchFamily="18" charset="0"/>
                                      <a:cs typeface="Cambria Math" panose="02040503050406030204" pitchFamily="18" charset="0"/>
                                    </a:rPr>
                                    <m:t>2</m:t>
                                  </m:r>
                                </m:sup>
                              </m:sSup>
                              <m:r>
                                <a:rPr lang="en-US" altLang="zh-CN" i="1">
                                  <a:latin typeface="Cambria Math" panose="02040503050406030204" pitchFamily="18" charset="0"/>
                                  <a:cs typeface="Cambria Math" panose="02040503050406030204" pitchFamily="18" charset="0"/>
                                </a:rPr>
                                <m:t>+</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𝑦</m:t>
                                  </m:r>
                                </m:e>
                                <m:sup>
                                  <m:r>
                                    <a:rPr lang="en-US" altLang="zh-CN" i="1">
                                      <a:latin typeface="Cambria Math" panose="02040503050406030204" pitchFamily="18" charset="0"/>
                                      <a:cs typeface="Cambria Math" panose="02040503050406030204" pitchFamily="18" charset="0"/>
                                    </a:rPr>
                                    <m:t>2</m:t>
                                  </m:r>
                                </m:sup>
                              </m:sSup>
                            </m:num>
                            <m:den>
                              <m:r>
                                <a:rPr lang="en-US" altLang="zh-CN" i="1">
                                  <a:latin typeface="Cambria Math" panose="02040503050406030204" pitchFamily="18" charset="0"/>
                                  <a:cs typeface="Cambria Math" panose="02040503050406030204" pitchFamily="18" charset="0"/>
                                </a:rPr>
                                <m:t>2</m:t>
                              </m:r>
                            </m:den>
                          </m:f>
                        </m:sup>
                      </m:sSup>
                    </m:oMath>
                  </m:oMathPara>
                </a14:m>
                <a:endParaRPr lang="zh-CN" altLang="en-US">
                  <a:latin typeface="Cambria Math" panose="02040503050406030204" pitchFamily="18" charset="0"/>
                  <a:cs typeface="Cambria Math" panose="02040503050406030204" pitchFamily="18" charset="0"/>
                </a:endParaRPr>
              </a:p>
            </p:txBody>
          </p:sp>
        </mc:Choice>
        <mc:Fallback>
          <p:sp>
            <p:nvSpPr>
              <p:cNvPr id="4" name="内容占位符 3"/>
              <p:cNvSpPr>
                <a:spLocks noRot="1" noChangeAspect="1" noMove="1" noResize="1" noEditPoints="1" noAdjustHandles="1" noChangeArrowheads="1" noChangeShapeType="1" noTextEdit="1"/>
              </p:cNvSpPr>
              <p:nvPr>
                <p:ph idx="1"/>
              </p:nvPr>
            </p:nvSpPr>
            <p:spPr>
              <a:xfrm>
                <a:off x="628650" y="1825625"/>
                <a:ext cx="8159115" cy="4351655"/>
              </a:xfrm>
              <a:blipFill rotWithShape="1">
                <a:blip r:embed="rId1"/>
                <a:stretch>
                  <a:fillRect/>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高斯分布的采样</a:t>
            </a:r>
            <a:r>
              <a:rPr lang="en-US" altLang="zh-CN">
                <a:sym typeface="+mn-ea"/>
              </a:rPr>
              <a:t>-Box-Muller</a:t>
            </a:r>
            <a:r>
              <a:rPr lang="zh-CN" altLang="en-US">
                <a:sym typeface="+mn-ea"/>
              </a:rPr>
              <a:t>算法</a:t>
            </a:r>
            <a:endParaRPr lang="zh-CN" altLang="en-US"/>
          </a:p>
        </p:txBody>
      </p:sp>
      <mc:AlternateContent xmlns:mc="http://schemas.openxmlformats.org/markup-compatibility/2006">
        <mc:Choice xmlns:a14="http://schemas.microsoft.com/office/drawing/2010/main" Requires="a14">
          <p:sp>
            <p:nvSpPr>
              <p:cNvPr id="5" name="内容占位符 4"/>
              <p:cNvSpPr>
                <a:spLocks noGrp="1"/>
              </p:cNvSpPr>
              <p:nvPr>
                <p:ph idx="1"/>
              </p:nvPr>
            </p:nvSpPr>
            <p:spPr/>
            <p:txBody>
              <a:bodyPr/>
              <a:lstStyle/>
              <a:p>
                <a:pPr marL="0" indent="0">
                  <a:buNone/>
                </a:pPr>
                <a:r>
                  <a:rPr lang="zh-CN" altLang="en-US"/>
                  <a:t>考虑</a:t>
                </a:r>
                <a14:m>
                  <m:oMath xmlns:m="http://schemas.openxmlformats.org/officeDocument/2006/math">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𝑥</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𝑦</m:t>
                    </m:r>
                    <m:r>
                      <a:rPr lang="en-US" altLang="zh-CN" i="1">
                        <a:latin typeface="Cambria Math" panose="02040503050406030204" pitchFamily="18" charset="0"/>
                        <a:cs typeface="Cambria Math" panose="02040503050406030204" pitchFamily="18" charset="0"/>
                      </a:rPr>
                      <m:t>)</m:t>
                    </m:r>
                  </m:oMath>
                </a14:m>
                <a:r>
                  <a:rPr lang="zh-CN" altLang="en-US">
                    <a:latin typeface="Cambria Math" panose="02040503050406030204" pitchFamily="18" charset="0"/>
                    <a:cs typeface="Cambria Math" panose="02040503050406030204" pitchFamily="18" charset="0"/>
                  </a:rPr>
                  <a:t>在圆盘</a:t>
                </a:r>
                <a14:m>
                  <m:oMath xmlns:m="http://schemas.openxmlformats.org/officeDocument/2006/math">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𝑥</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𝑦</m:t>
                    </m:r>
                    <m:r>
                      <a:rPr lang="en-US" altLang="zh-CN" i="1">
                        <a:latin typeface="Cambria Math" panose="02040503050406030204" pitchFamily="18" charset="0"/>
                        <a:cs typeface="Cambria Math" panose="02040503050406030204" pitchFamily="18" charset="0"/>
                      </a:rPr>
                      <m:t>)|</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𝑥</m:t>
                        </m:r>
                      </m:e>
                      <m:sup>
                        <m:r>
                          <a:rPr lang="en-US" altLang="zh-CN" i="1">
                            <a:latin typeface="Cambria Math" panose="02040503050406030204" pitchFamily="18" charset="0"/>
                            <a:cs typeface="Cambria Math" panose="02040503050406030204" pitchFamily="18" charset="0"/>
                          </a:rPr>
                          <m:t>2</m:t>
                        </m:r>
                      </m:sup>
                    </m:sSup>
                    <m:r>
                      <a:rPr lang="en-US" altLang="zh-CN" i="1">
                        <a:latin typeface="Cambria Math" panose="02040503050406030204" pitchFamily="18" charset="0"/>
                        <a:cs typeface="Cambria Math" panose="02040503050406030204" pitchFamily="18" charset="0"/>
                      </a:rPr>
                      <m:t>+</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𝑦</m:t>
                        </m:r>
                      </m:e>
                      <m:sup>
                        <m:r>
                          <a:rPr lang="en-US" altLang="zh-CN" i="1">
                            <a:latin typeface="Cambria Math" panose="02040503050406030204" pitchFamily="18" charset="0"/>
                            <a:cs typeface="Cambria Math" panose="02040503050406030204" pitchFamily="18" charset="0"/>
                          </a:rPr>
                          <m:t>2</m:t>
                        </m:r>
                      </m:sup>
                    </m:sSup>
                    <m:r>
                      <a:rPr lang="en-US" altLang="zh-CN" i="1">
                        <a:latin typeface="Cambria Math" panose="02040503050406030204" pitchFamily="18" charset="0"/>
                        <a:cs typeface="Cambria Math" panose="02040503050406030204" pitchFamily="18" charset="0"/>
                      </a:rPr>
                      <m:t>≤</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𝑅</m:t>
                        </m:r>
                      </m:e>
                      <m:sup>
                        <m:r>
                          <a:rPr lang="en-US" altLang="zh-CN" i="1">
                            <a:latin typeface="Cambria Math" panose="02040503050406030204" pitchFamily="18" charset="0"/>
                            <a:cs typeface="Cambria Math" panose="02040503050406030204" pitchFamily="18" charset="0"/>
                          </a:rPr>
                          <m:t>2</m:t>
                        </m:r>
                      </m:sup>
                    </m:sSup>
                    <m:r>
                      <a:rPr lang="en-US" altLang="zh-CN" i="1">
                        <a:latin typeface="Cambria Math" panose="02040503050406030204" pitchFamily="18" charset="0"/>
                        <a:cs typeface="Cambria Math" panose="02040503050406030204" pitchFamily="18" charset="0"/>
                      </a:rPr>
                      <m:t>}</m:t>
                    </m:r>
                  </m:oMath>
                </a14:m>
                <a:r>
                  <a:rPr lang="zh-CN" altLang="en-US">
                    <a:latin typeface="Cambria Math" panose="02040503050406030204" pitchFamily="18" charset="0"/>
                    <a:cs typeface="Cambria Math" panose="02040503050406030204" pitchFamily="18" charset="0"/>
                  </a:rPr>
                  <a:t>上的概率：</a:t>
                </a:r>
                <a:endParaRPr lang="zh-CN" altLang="en-US">
                  <a:latin typeface="Cambria Math" panose="02040503050406030204" pitchFamily="18" charset="0"/>
                  <a:cs typeface="Cambria Math" panose="02040503050406030204" pitchFamily="18" charset="0"/>
                </a:endParaRPr>
              </a:p>
              <a:p>
                <a:pPr marL="0" indent="0">
                  <a:buNone/>
                </a:pPr>
                <a:endParaRPr lang="zh-CN" altLang="en-US">
                  <a:latin typeface="Cambria Math" panose="02040503050406030204" pitchFamily="18" charset="0"/>
                  <a:cs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𝐹</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𝑅</m:t>
                      </m:r>
                      <m:r>
                        <a:rPr lang="en-US" altLang="zh-CN" i="1">
                          <a:latin typeface="Cambria Math" panose="02040503050406030204" pitchFamily="18" charset="0"/>
                          <a:cs typeface="Cambria Math" panose="02040503050406030204" pitchFamily="18" charset="0"/>
                        </a:rPr>
                        <m:t>)=</m:t>
                      </m:r>
                      <m:nary>
                        <m:naryPr>
                          <m:limLoc m:val="subSup"/>
                          <m:ctrlPr>
                            <a:rPr lang="en-US" altLang="zh-CN" i="1">
                              <a:latin typeface="Cambria Math" panose="02040503050406030204" pitchFamily="18" charset="0"/>
                              <a:cs typeface="Cambria Math" panose="02040503050406030204" pitchFamily="18" charset="0"/>
                            </a:rPr>
                          </m:ctrlPr>
                        </m:naryPr>
                        <m:sub>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𝑥</m:t>
                              </m:r>
                            </m:e>
                            <m:sup>
                              <m:r>
                                <a:rPr lang="en-US" altLang="zh-CN" i="1">
                                  <a:latin typeface="Cambria Math" panose="02040503050406030204" pitchFamily="18" charset="0"/>
                                  <a:cs typeface="Cambria Math" panose="02040503050406030204" pitchFamily="18" charset="0"/>
                                </a:rPr>
                                <m:t>2</m:t>
                              </m:r>
                            </m:sup>
                          </m:sSup>
                          <m:r>
                            <a:rPr lang="en-US" altLang="zh-CN" i="1">
                              <a:latin typeface="Cambria Math" panose="02040503050406030204" pitchFamily="18" charset="0"/>
                              <a:cs typeface="Cambria Math" panose="02040503050406030204" pitchFamily="18" charset="0"/>
                            </a:rPr>
                            <m:t>+</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𝑦</m:t>
                              </m:r>
                            </m:e>
                            <m:sup>
                              <m:r>
                                <a:rPr lang="en-US" altLang="zh-CN" i="1">
                                  <a:latin typeface="Cambria Math" panose="02040503050406030204" pitchFamily="18" charset="0"/>
                                  <a:cs typeface="Cambria Math" panose="02040503050406030204" pitchFamily="18" charset="0"/>
                                </a:rPr>
                                <m:t>2</m:t>
                              </m:r>
                            </m:sup>
                          </m:sSup>
                          <m:r>
                            <a:rPr lang="en-US" altLang="zh-CN" i="1">
                              <a:latin typeface="Cambria Math" panose="02040503050406030204" pitchFamily="18" charset="0"/>
                              <a:cs typeface="Cambria Math" panose="02040503050406030204" pitchFamily="18" charset="0"/>
                            </a:rPr>
                            <m:t>≤</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𝑅</m:t>
                              </m:r>
                            </m:e>
                            <m:sup>
                              <m:r>
                                <a:rPr lang="en-US" altLang="zh-CN" i="1">
                                  <a:latin typeface="Cambria Math" panose="02040503050406030204" pitchFamily="18" charset="0"/>
                                  <a:cs typeface="Cambria Math" panose="02040503050406030204" pitchFamily="18" charset="0"/>
                                </a:rPr>
                                <m:t>2</m:t>
                              </m:r>
                            </m:sup>
                          </m:sSup>
                        </m:sub>
                        <m:sup/>
                        <m:e>
                          <m:f>
                            <m:fPr>
                              <m:ctrlPr>
                                <a:rPr lang="en-US" altLang="zh-CN" i="1">
                                  <a:latin typeface="Cambria Math" panose="02040503050406030204" pitchFamily="18" charset="0"/>
                                  <a:cs typeface="Cambria Math" panose="02040503050406030204" pitchFamily="18" charset="0"/>
                                </a:rPr>
                              </m:ctrlPr>
                            </m:fPr>
                            <m:num>
                              <m:r>
                                <a:rPr lang="en-US" altLang="zh-CN" i="1">
                                  <a:latin typeface="Cambria Math" panose="02040503050406030204" pitchFamily="18" charset="0"/>
                                  <a:cs typeface="Cambria Math" panose="02040503050406030204" pitchFamily="18" charset="0"/>
                                </a:rPr>
                                <m:t>1</m:t>
                              </m:r>
                            </m:num>
                            <m:den>
                              <m:r>
                                <a:rPr lang="en-US" altLang="zh-CN" i="1">
                                  <a:latin typeface="Cambria Math" panose="02040503050406030204" pitchFamily="18" charset="0"/>
                                  <a:cs typeface="Cambria Math" panose="02040503050406030204" pitchFamily="18" charset="0"/>
                                </a:rPr>
                                <m:t>2</m:t>
                              </m:r>
                              <m:r>
                                <a:rPr lang="en-US" altLang="zh-CN" i="1">
                                  <a:latin typeface="Cambria Math" panose="02040503050406030204" pitchFamily="18" charset="0"/>
                                  <a:cs typeface="Cambria Math" panose="02040503050406030204" pitchFamily="18" charset="0"/>
                                </a:rPr>
                                <m:t>𝜋</m:t>
                              </m:r>
                            </m:den>
                          </m:f>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𝑒</m:t>
                              </m:r>
                            </m:e>
                            <m:sup>
                              <m:r>
                                <a:rPr lang="en-US" altLang="zh-CN" i="1">
                                  <a:latin typeface="Cambria Math" panose="02040503050406030204" pitchFamily="18" charset="0"/>
                                  <a:cs typeface="Cambria Math" panose="02040503050406030204" pitchFamily="18" charset="0"/>
                                </a:rPr>
                                <m:t>−</m:t>
                              </m:r>
                              <m:f>
                                <m:fPr>
                                  <m:ctrlPr>
                                    <a:rPr lang="en-US" altLang="zh-CN" i="1">
                                      <a:latin typeface="Cambria Math" panose="02040503050406030204" pitchFamily="18" charset="0"/>
                                      <a:cs typeface="Cambria Math" panose="02040503050406030204" pitchFamily="18" charset="0"/>
                                    </a:rPr>
                                  </m:ctrlPr>
                                </m:fPr>
                                <m:num>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𝑥</m:t>
                                      </m:r>
                                    </m:e>
                                    <m:sup>
                                      <m:r>
                                        <a:rPr lang="en-US" altLang="zh-CN" i="1">
                                          <a:latin typeface="Cambria Math" panose="02040503050406030204" pitchFamily="18" charset="0"/>
                                          <a:cs typeface="Cambria Math" panose="02040503050406030204" pitchFamily="18" charset="0"/>
                                        </a:rPr>
                                        <m:t>2</m:t>
                                      </m:r>
                                    </m:sup>
                                  </m:sSup>
                                  <m:r>
                                    <a:rPr lang="en-US" altLang="zh-CN" i="1">
                                      <a:latin typeface="Cambria Math" panose="02040503050406030204" pitchFamily="18" charset="0"/>
                                      <a:cs typeface="Cambria Math" panose="02040503050406030204" pitchFamily="18" charset="0"/>
                                    </a:rPr>
                                    <m:t>+</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𝑦</m:t>
                                      </m:r>
                                    </m:e>
                                    <m:sup>
                                      <m:r>
                                        <a:rPr lang="en-US" altLang="zh-CN" i="1">
                                          <a:latin typeface="Cambria Math" panose="02040503050406030204" pitchFamily="18" charset="0"/>
                                          <a:cs typeface="Cambria Math" panose="02040503050406030204" pitchFamily="18" charset="0"/>
                                        </a:rPr>
                                        <m:t>2</m:t>
                                      </m:r>
                                    </m:sup>
                                  </m:sSup>
                                </m:num>
                                <m:den>
                                  <m:r>
                                    <a:rPr lang="en-US" altLang="zh-CN" i="1">
                                      <a:latin typeface="Cambria Math" panose="02040503050406030204" pitchFamily="18" charset="0"/>
                                      <a:cs typeface="Cambria Math" panose="02040503050406030204" pitchFamily="18" charset="0"/>
                                    </a:rPr>
                                    <m:t>2</m:t>
                                  </m:r>
                                </m:den>
                              </m:f>
                            </m:sup>
                          </m:sSup>
                        </m:e>
                      </m:nary>
                      <m:r>
                        <a:rPr lang="en-US" altLang="zh-CN" i="1">
                          <a:latin typeface="Cambria Math" panose="02040503050406030204" pitchFamily="18" charset="0"/>
                          <a:cs typeface="Cambria Math" panose="02040503050406030204" pitchFamily="18" charset="0"/>
                        </a:rPr>
                        <m:t>𝑑𝑥𝑑𝑦</m:t>
                      </m:r>
                    </m:oMath>
                  </m:oMathPara>
                </a14:m>
                <a:endParaRPr lang="en-US" altLang="zh-CN" i="1">
                  <a:latin typeface="Cambria Math" panose="02040503050406030204" pitchFamily="18" charset="0"/>
                  <a:cs typeface="Cambria Math" panose="02040503050406030204" pitchFamily="18" charset="0"/>
                </a:endParaRPr>
              </a:p>
              <a:p>
                <a:pPr marL="0" indent="0">
                  <a:buNone/>
                </a:pPr>
                <a:endParaRPr lang="en-US" altLang="zh-CN" i="1">
                  <a:latin typeface="Cambria Math" panose="02040503050406030204" pitchFamily="18" charset="0"/>
                  <a:cs typeface="Cambria Math" panose="02040503050406030204" pitchFamily="18" charset="0"/>
                </a:endParaRPr>
              </a:p>
              <a:p>
                <a:pPr marL="0" indent="0">
                  <a:buNone/>
                </a:pPr>
                <a:r>
                  <a:rPr lang="zh-CN" altLang="en-US">
                    <a:latin typeface="Cambria Math" panose="02040503050406030204" pitchFamily="18" charset="0"/>
                    <a:cs typeface="Cambria Math" panose="02040503050406030204" pitchFamily="18" charset="0"/>
                  </a:rPr>
                  <a:t>通过极坐标变换将</a:t>
                </a:r>
                <a14:m>
                  <m:oMath xmlns:m="http://schemas.openxmlformats.org/officeDocument/2006/math">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𝑥</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𝑦</m:t>
                    </m:r>
                    <m:r>
                      <a:rPr lang="en-US" altLang="zh-CN" i="1">
                        <a:latin typeface="Cambria Math" panose="02040503050406030204" pitchFamily="18" charset="0"/>
                        <a:cs typeface="Cambria Math" panose="02040503050406030204" pitchFamily="18" charset="0"/>
                      </a:rPr>
                      <m:t>)</m:t>
                    </m:r>
                  </m:oMath>
                </a14:m>
                <a:r>
                  <a:rPr lang="zh-CN" altLang="en-US">
                    <a:latin typeface="Cambria Math" panose="02040503050406030204" pitchFamily="18" charset="0"/>
                    <a:cs typeface="Cambria Math" panose="02040503050406030204" pitchFamily="18" charset="0"/>
                  </a:rPr>
                  <a:t>转化为</a:t>
                </a:r>
                <a14:m>
                  <m:oMath xmlns:m="http://schemas.openxmlformats.org/officeDocument/2006/math">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𝑟</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𝜃</m:t>
                    </m:r>
                    <m:r>
                      <a:rPr lang="en-US" altLang="zh-CN" i="1">
                        <a:latin typeface="Cambria Math" panose="02040503050406030204" pitchFamily="18" charset="0"/>
                        <a:cs typeface="Cambria Math" panose="02040503050406030204" pitchFamily="18" charset="0"/>
                      </a:rPr>
                      <m:t>)</m:t>
                    </m:r>
                  </m:oMath>
                </a14:m>
                <a:r>
                  <a:rPr lang="en-US" altLang="zh-CN">
                    <a:latin typeface="Cambria Math" panose="02040503050406030204" pitchFamily="18" charset="0"/>
                    <a:cs typeface="Cambria Math" panose="02040503050406030204" pitchFamily="18" charset="0"/>
                  </a:rPr>
                  <a:t>, </a:t>
                </a:r>
                <a:r>
                  <a:rPr lang="zh-CN" altLang="en-US">
                    <a:latin typeface="Cambria Math" panose="02040503050406030204" pitchFamily="18" charset="0"/>
                    <a:cs typeface="Cambria Math" panose="02040503050406030204" pitchFamily="18" charset="0"/>
                  </a:rPr>
                  <a:t>可以很容易求得二重积分，上式变为：</a:t>
                </a:r>
                <a:endParaRPr lang="zh-CN" altLang="en-US">
                  <a:latin typeface="Cambria Math" panose="02040503050406030204" pitchFamily="18" charset="0"/>
                  <a:cs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𝐹</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𝑅</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𝑒</m:t>
                          </m:r>
                        </m:e>
                        <m:sup>
                          <m:r>
                            <a:rPr lang="en-US" altLang="zh-CN" i="1">
                              <a:latin typeface="Cambria Math" panose="02040503050406030204" pitchFamily="18" charset="0"/>
                              <a:cs typeface="Cambria Math" panose="02040503050406030204" pitchFamily="18" charset="0"/>
                            </a:rPr>
                            <m:t>−</m:t>
                          </m:r>
                          <m:f>
                            <m:fPr>
                              <m:ctrlPr>
                                <a:rPr lang="en-US" altLang="zh-CN" i="1">
                                  <a:latin typeface="Cambria Math" panose="02040503050406030204" pitchFamily="18" charset="0"/>
                                  <a:cs typeface="Cambria Math" panose="02040503050406030204" pitchFamily="18" charset="0"/>
                                </a:rPr>
                              </m:ctrlPr>
                            </m:fPr>
                            <m:num>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𝑅</m:t>
                                  </m:r>
                                </m:e>
                                <m:sup>
                                  <m:r>
                                    <a:rPr lang="en-US" altLang="zh-CN" i="1">
                                      <a:latin typeface="Cambria Math" panose="02040503050406030204" pitchFamily="18" charset="0"/>
                                      <a:cs typeface="Cambria Math" panose="02040503050406030204" pitchFamily="18" charset="0"/>
                                    </a:rPr>
                                    <m:t>2</m:t>
                                  </m:r>
                                </m:sup>
                              </m:sSup>
                            </m:num>
                            <m:den>
                              <m:r>
                                <a:rPr lang="en-US" altLang="zh-CN" i="1">
                                  <a:latin typeface="Cambria Math" panose="02040503050406030204" pitchFamily="18" charset="0"/>
                                  <a:cs typeface="Cambria Math" panose="02040503050406030204" pitchFamily="18" charset="0"/>
                                </a:rPr>
                                <m:t>2</m:t>
                              </m:r>
                            </m:den>
                          </m:f>
                        </m:sup>
                      </m:sSup>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𝑅</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0</m:t>
                      </m:r>
                    </m:oMath>
                  </m:oMathPara>
                </a14:m>
                <a:endParaRPr lang="en-US" altLang="zh-CN">
                  <a:latin typeface="Cambria Math" panose="02040503050406030204" pitchFamily="18" charset="0"/>
                  <a:cs typeface="Cambria Math" panose="02040503050406030204" pitchFamily="18" charset="0"/>
                </a:endParaRPr>
              </a:p>
            </p:txBody>
          </p:sp>
        </mc:Choice>
        <mc:Fallback>
          <p:sp>
            <p:nvSpPr>
              <p:cNvPr id="5" name="内容占位符 4"/>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高斯分布的采样</a:t>
            </a:r>
            <a:r>
              <a:rPr lang="en-US" altLang="zh-CN">
                <a:sym typeface="+mn-ea"/>
              </a:rPr>
              <a:t>-Box-Muller</a:t>
            </a:r>
            <a:r>
              <a:rPr lang="zh-CN" altLang="en-US">
                <a:sym typeface="+mn-ea"/>
              </a:rPr>
              <a:t>算法</a:t>
            </a:r>
            <a:endParaRPr lang="zh-CN" altLang="en-US"/>
          </a:p>
        </p:txBody>
      </p:sp>
      <mc:AlternateContent xmlns:mc="http://schemas.openxmlformats.org/markup-compatibility/2006">
        <mc:Choice xmlns:a14="http://schemas.microsoft.com/office/drawing/2010/main" Requires="a14">
          <p:sp>
            <p:nvSpPr>
              <p:cNvPr id="5" name="内容占位符 4"/>
              <p:cNvSpPr>
                <a:spLocks noGrp="1"/>
              </p:cNvSpPr>
              <p:nvPr>
                <p:ph idx="1"/>
              </p:nvPr>
            </p:nvSpPr>
            <p:spPr>
              <a:xfrm>
                <a:off x="628650" y="1825625"/>
                <a:ext cx="8267065" cy="4760595"/>
              </a:xfrm>
            </p:spPr>
            <p:txBody>
              <a:bodyPr>
                <a:normAutofit fontScale="82500" lnSpcReduction="10000"/>
              </a:bodyPr>
              <a:lstStyle/>
              <a:p>
                <a:pPr marL="0" indent="0">
                  <a:buNone/>
                </a:pPr>
                <a:r>
                  <a:rPr lang="zh-CN" altLang="en-US"/>
                  <a:t>这里</a:t>
                </a:r>
                <a14:m>
                  <m:oMath xmlns:m="http://schemas.openxmlformats.org/officeDocument/2006/math">
                    <m:r>
                      <a:rPr lang="en-US" altLang="zh-CN" i="1">
                        <a:latin typeface="Cambria Math" panose="02040503050406030204" pitchFamily="18" charset="0"/>
                        <a:cs typeface="Cambria Math" panose="02040503050406030204" pitchFamily="18" charset="0"/>
                      </a:rPr>
                      <m:t>𝐹</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𝑅</m:t>
                    </m:r>
                    <m:r>
                      <a:rPr lang="en-US" altLang="zh-CN" i="1">
                        <a:latin typeface="Cambria Math" panose="02040503050406030204" pitchFamily="18" charset="0"/>
                        <a:cs typeface="Cambria Math" panose="02040503050406030204" pitchFamily="18" charset="0"/>
                      </a:rPr>
                      <m:t>)</m:t>
                    </m:r>
                  </m:oMath>
                </a14:m>
                <a:r>
                  <a:rPr lang="zh-CN" altLang="en-US">
                    <a:latin typeface="Cambria Math" panose="02040503050406030204" pitchFamily="18" charset="0"/>
                    <a:cs typeface="Cambria Math" panose="02040503050406030204" pitchFamily="18" charset="0"/>
                  </a:rPr>
                  <a:t>可以看成是极坐标中</a:t>
                </a:r>
                <a:r>
                  <a:rPr lang="en-US" altLang="zh-CN">
                    <a:latin typeface="Cambria Math" panose="02040503050406030204" pitchFamily="18" charset="0"/>
                    <a:cs typeface="Cambria Math" panose="02040503050406030204" pitchFamily="18" charset="0"/>
                  </a:rPr>
                  <a:t>r</a:t>
                </a:r>
                <a:r>
                  <a:rPr lang="zh-CN" altLang="en-US">
                    <a:latin typeface="Cambria Math" panose="02040503050406030204" pitchFamily="18" charset="0"/>
                    <a:cs typeface="Cambria Math" panose="02040503050406030204" pitchFamily="18" charset="0"/>
                  </a:rPr>
                  <a:t>的累积分布函数，可以利用逆变换法来对</a:t>
                </a:r>
                <a:r>
                  <a:rPr lang="en-US" altLang="zh-CN">
                    <a:latin typeface="Cambria Math" panose="02040503050406030204" pitchFamily="18" charset="0"/>
                    <a:cs typeface="Cambria Math" panose="02040503050406030204" pitchFamily="18" charset="0"/>
                  </a:rPr>
                  <a:t>r</a:t>
                </a:r>
                <a:r>
                  <a:rPr lang="zh-CN" altLang="en-US">
                    <a:latin typeface="Cambria Math" panose="02040503050406030204" pitchFamily="18" charset="0"/>
                    <a:cs typeface="Cambria Math" panose="02040503050406030204" pitchFamily="18" charset="0"/>
                  </a:rPr>
                  <a:t>进行采样；</a:t>
                </a:r>
                <a:endParaRPr lang="zh-CN" altLang="en-US">
                  <a:latin typeface="Cambria Math" panose="02040503050406030204" pitchFamily="18" charset="0"/>
                  <a:cs typeface="Cambria Math" panose="02040503050406030204" pitchFamily="18" charset="0"/>
                </a:endParaRPr>
              </a:p>
              <a:p>
                <a:pPr marL="0" indent="0">
                  <a:buNone/>
                </a:pPr>
                <a:r>
                  <a:rPr lang="zh-CN" altLang="en-US">
                    <a:latin typeface="Cambria Math" panose="02040503050406030204" pitchFamily="18" charset="0"/>
                    <a:cs typeface="Cambria Math" panose="02040503050406030204" pitchFamily="18" charset="0"/>
                  </a:rPr>
                  <a:t>对于</a:t>
                </a:r>
                <a14:m>
                  <m:oMath xmlns:m="http://schemas.openxmlformats.org/officeDocument/2006/math">
                    <m:r>
                      <a:rPr lang="en-US" altLang="zh-CN" i="1">
                        <a:latin typeface="Cambria Math" panose="02040503050406030204" pitchFamily="18" charset="0"/>
                        <a:cs typeface="Cambria Math" panose="02040503050406030204" pitchFamily="18" charset="0"/>
                      </a:rPr>
                      <m:t>𝜃</m:t>
                    </m:r>
                  </m:oMath>
                </a14:m>
                <a:r>
                  <a:rPr lang="zh-CN" altLang="en-US">
                    <a:latin typeface="Cambria Math" panose="02040503050406030204" pitchFamily="18" charset="0"/>
                    <a:cs typeface="Cambria Math" panose="02040503050406030204" pitchFamily="18" charset="0"/>
                  </a:rPr>
                  <a:t>，在</a:t>
                </a:r>
                <a14:m>
                  <m:oMath xmlns:m="http://schemas.openxmlformats.org/officeDocument/2006/math">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0</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2</m:t>
                    </m:r>
                    <m:r>
                      <a:rPr lang="en-US" altLang="zh-CN" i="1">
                        <a:latin typeface="Cambria Math" panose="02040503050406030204" pitchFamily="18" charset="0"/>
                        <a:cs typeface="Cambria Math" panose="02040503050406030204" pitchFamily="18" charset="0"/>
                      </a:rPr>
                      <m:t>𝜋</m:t>
                    </m:r>
                    <m:r>
                      <a:rPr lang="en-US" altLang="zh-CN" i="1">
                        <a:latin typeface="Cambria Math" panose="02040503050406030204" pitchFamily="18" charset="0"/>
                        <a:cs typeface="Cambria Math" panose="02040503050406030204" pitchFamily="18" charset="0"/>
                      </a:rPr>
                      <m:t>]</m:t>
                    </m:r>
                  </m:oMath>
                </a14:m>
                <a:r>
                  <a:rPr lang="zh-CN" altLang="en-US">
                    <a:latin typeface="Cambria Math" panose="02040503050406030204" pitchFamily="18" charset="0"/>
                    <a:cs typeface="Cambria Math" panose="02040503050406030204" pitchFamily="18" charset="0"/>
                  </a:rPr>
                  <a:t>上进行均匀采样即可。这样就得到了</a:t>
                </a:r>
                <a14:m>
                  <m:oMath xmlns:m="http://schemas.openxmlformats.org/officeDocument/2006/math">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𝑟</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𝜃</m:t>
                    </m:r>
                    <m:r>
                      <a:rPr lang="en-US" altLang="zh-CN" i="1">
                        <a:latin typeface="Cambria Math" panose="02040503050406030204" pitchFamily="18" charset="0"/>
                        <a:cs typeface="Cambria Math" panose="02040503050406030204" pitchFamily="18" charset="0"/>
                      </a:rPr>
                      <m:t>)</m:t>
                    </m:r>
                  </m:oMath>
                </a14:m>
                <a:r>
                  <a:rPr lang="zh-CN" altLang="en-US">
                    <a:latin typeface="Cambria Math" panose="02040503050406030204" pitchFamily="18" charset="0"/>
                    <a:cs typeface="Cambria Math" panose="02040503050406030204" pitchFamily="18" charset="0"/>
                  </a:rPr>
                  <a:t>，经过坐标变换即可得到符合标准正态分布的</a:t>
                </a:r>
                <a14:m>
                  <m:oMath xmlns:m="http://schemas.openxmlformats.org/officeDocument/2006/math">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𝑥</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𝑦</m:t>
                    </m:r>
                    <m:r>
                      <a:rPr lang="en-US" altLang="zh-CN" i="1">
                        <a:latin typeface="Cambria Math" panose="02040503050406030204" pitchFamily="18" charset="0"/>
                        <a:cs typeface="Cambria Math" panose="02040503050406030204" pitchFamily="18" charset="0"/>
                      </a:rPr>
                      <m:t>)</m:t>
                    </m:r>
                  </m:oMath>
                </a14:m>
                <a:r>
                  <a:rPr lang="zh-CN" altLang="en-US">
                    <a:latin typeface="Cambria Math" panose="02040503050406030204" pitchFamily="18" charset="0"/>
                    <a:cs typeface="Cambria Math" panose="02040503050406030204" pitchFamily="18" charset="0"/>
                  </a:rPr>
                  <a:t>。具体采样过程如下：</a:t>
                </a:r>
                <a:endParaRPr lang="zh-CN" altLang="en-US">
                  <a:latin typeface="Cambria Math" panose="02040503050406030204" pitchFamily="18" charset="0"/>
                  <a:cs typeface="Cambria Math" panose="02040503050406030204" pitchFamily="18" charset="0"/>
                </a:endParaRPr>
              </a:p>
              <a:p>
                <a:pPr marL="0" indent="0">
                  <a:buNone/>
                </a:pPr>
                <a:r>
                  <a:rPr lang="zh-CN" altLang="en-US">
                    <a:latin typeface="Cambria Math" panose="02040503050406030204" pitchFamily="18" charset="0"/>
                    <a:cs typeface="Cambria Math" panose="02040503050406030204" pitchFamily="18" charset="0"/>
                  </a:rPr>
                  <a:t>步骤</a:t>
                </a:r>
                <a:r>
                  <a:rPr lang="en-US" altLang="zh-CN">
                    <a:latin typeface="Cambria Math" panose="02040503050406030204" pitchFamily="18" charset="0"/>
                    <a:cs typeface="Cambria Math" panose="02040503050406030204" pitchFamily="18" charset="0"/>
                  </a:rPr>
                  <a:t> 1</a:t>
                </a:r>
                <a:r>
                  <a:rPr lang="zh-CN" altLang="en-US">
                    <a:latin typeface="Cambria Math" panose="02040503050406030204" pitchFamily="18" charset="0"/>
                    <a:cs typeface="Cambria Math" panose="02040503050406030204" pitchFamily="18" charset="0"/>
                  </a:rPr>
                  <a:t>：在</a:t>
                </a:r>
                <a14:m>
                  <m:oMath xmlns:m="http://schemas.openxmlformats.org/officeDocument/2006/math">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0</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m:t>
                    </m:r>
                  </m:oMath>
                </a14:m>
                <a:r>
                  <a:rPr lang="zh-CN" altLang="en-US">
                    <a:latin typeface="Cambria Math" panose="02040503050406030204" pitchFamily="18" charset="0"/>
                    <a:cs typeface="Cambria Math" panose="02040503050406030204" pitchFamily="18" charset="0"/>
                  </a:rPr>
                  <a:t>上产生两个独立的均匀分布随机数</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𝑢</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𝑢</m:t>
                        </m:r>
                      </m:e>
                      <m:sub>
                        <m:r>
                          <a:rPr lang="en-US" altLang="zh-CN" i="1">
                            <a:latin typeface="Cambria Math" panose="02040503050406030204" pitchFamily="18" charset="0"/>
                            <a:cs typeface="Cambria Math" panose="02040503050406030204" pitchFamily="18" charset="0"/>
                          </a:rPr>
                          <m:t>2</m:t>
                        </m:r>
                      </m:sub>
                    </m:sSub>
                  </m:oMath>
                </a14:m>
                <a:r>
                  <a:rPr lang="zh-CN" altLang="en-US">
                    <a:latin typeface="Cambria Math" panose="02040503050406030204" pitchFamily="18" charset="0"/>
                    <a:cs typeface="Cambria Math" panose="02040503050406030204" pitchFamily="18" charset="0"/>
                  </a:rPr>
                  <a:t>。</a:t>
                </a:r>
                <a:endParaRPr lang="zh-CN" altLang="en-US">
                  <a:latin typeface="Cambria Math" panose="02040503050406030204" pitchFamily="18" charset="0"/>
                  <a:cs typeface="Cambria Math" panose="02040503050406030204" pitchFamily="18" charset="0"/>
                </a:endParaRPr>
              </a:p>
              <a:p>
                <a:pPr marL="0" indent="0">
                  <a:buNone/>
                </a:pPr>
                <a:r>
                  <a:rPr lang="zh-CN" altLang="en-US">
                    <a:latin typeface="Cambria Math" panose="02040503050406030204" pitchFamily="18" charset="0"/>
                    <a:cs typeface="Cambria Math" panose="02040503050406030204" pitchFamily="18" charset="0"/>
                  </a:rPr>
                  <a:t>步骤</a:t>
                </a:r>
                <a:r>
                  <a:rPr lang="en-US" altLang="zh-CN">
                    <a:latin typeface="Cambria Math" panose="02040503050406030204" pitchFamily="18" charset="0"/>
                    <a:cs typeface="Cambria Math" panose="02040503050406030204" pitchFamily="18" charset="0"/>
                  </a:rPr>
                  <a:t> 2</a:t>
                </a:r>
                <a:r>
                  <a:rPr lang="zh-CN" altLang="en-US">
                    <a:latin typeface="Cambria Math" panose="02040503050406030204" pitchFamily="18" charset="0"/>
                    <a:cs typeface="Cambria Math" panose="02040503050406030204" pitchFamily="18" charset="0"/>
                  </a:rPr>
                  <a:t>：令</a:t>
                </a:r>
                <a:endParaRPr lang="zh-CN" altLang="en-US">
                  <a:latin typeface="Cambria Math" panose="02040503050406030204" pitchFamily="18" charset="0"/>
                  <a:cs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pitchFamily="18" charset="0"/>
                              <a:cs typeface="Cambria Math" panose="02040503050406030204" pitchFamily="18" charset="0"/>
                            </a:rPr>
                          </m:ctrlPr>
                        </m:dPr>
                        <m:e>
                          <m:eqArr>
                            <m:eqArrPr>
                              <m:ctrlPr>
                                <a:rPr lang="en-US" altLang="zh-CN" i="1">
                                  <a:latin typeface="Cambria Math" panose="02040503050406030204" pitchFamily="18" charset="0"/>
                                  <a:cs typeface="Cambria Math" panose="02040503050406030204" pitchFamily="18" charset="0"/>
                                </a:rPr>
                              </m:ctrlPr>
                            </m:eqArrPr>
                            <m:e>
                              <m:r>
                                <a:rPr lang="en-US" altLang="zh-CN" i="1">
                                  <a:latin typeface="Cambria Math" panose="02040503050406030204" pitchFamily="18" charset="0"/>
                                  <a:cs typeface="Cambria Math" panose="02040503050406030204" pitchFamily="18" charset="0"/>
                                </a:rPr>
                                <m:t>𝑥</m:t>
                              </m:r>
                              <m:r>
                                <a:rPr lang="en-US" altLang="zh-CN" i="1">
                                  <a:latin typeface="Cambria Math" panose="02040503050406030204" pitchFamily="18" charset="0"/>
                                  <a:cs typeface="Cambria Math" panose="02040503050406030204" pitchFamily="18" charset="0"/>
                                </a:rPr>
                                <m:t>=</m:t>
                              </m:r>
                              <m:rad>
                                <m:radPr>
                                  <m:degHide m:val="on"/>
                                  <m:ctrlPr>
                                    <a:rPr lang="en-US" altLang="zh-CN" i="1">
                                      <a:latin typeface="Cambria Math" panose="02040503050406030204" pitchFamily="18" charset="0"/>
                                      <a:cs typeface="Cambria Math" panose="02040503050406030204" pitchFamily="18" charset="0"/>
                                    </a:rPr>
                                  </m:ctrlPr>
                                </m:radPr>
                                <m:deg/>
                                <m:e>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2</m:t>
                                  </m:r>
                                  <m:func>
                                    <m:funcPr>
                                      <m:ctrlPr>
                                        <a:rPr lang="en-US" altLang="zh-CN" i="1">
                                          <a:latin typeface="Cambria Math" panose="02040503050406030204" pitchFamily="18" charset="0"/>
                                          <a:cs typeface="Cambria Math" panose="02040503050406030204" pitchFamily="18" charset="0"/>
                                        </a:rPr>
                                      </m:ctrlPr>
                                    </m:funcPr>
                                    <m:fName>
                                      <m:r>
                                        <m:rPr>
                                          <m:sty m:val="p"/>
                                        </m:rPr>
                                        <a:rPr lang="en-US" altLang="zh-CN">
                                          <a:latin typeface="Cambria Math" panose="02040503050406030204" pitchFamily="18" charset="0"/>
                                          <a:cs typeface="Cambria Math" panose="02040503050406030204" pitchFamily="18" charset="0"/>
                                        </a:rPr>
                                        <m:t>ln</m:t>
                                      </m:r>
                                    </m:fName>
                                    <m:e>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𝑢</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e>
                                  </m:func>
                                </m:e>
                              </m:rad>
                              <m:func>
                                <m:funcPr>
                                  <m:ctrlPr>
                                    <a:rPr lang="en-US" altLang="zh-CN" i="1">
                                      <a:latin typeface="Cambria Math" panose="02040503050406030204" pitchFamily="18" charset="0"/>
                                      <a:cs typeface="Cambria Math" panose="02040503050406030204" pitchFamily="18" charset="0"/>
                                    </a:rPr>
                                  </m:ctrlPr>
                                </m:funcPr>
                                <m:fName>
                                  <m:r>
                                    <m:rPr>
                                      <m:sty m:val="p"/>
                                    </m:rPr>
                                    <a:rPr lang="en-US" altLang="zh-CN">
                                      <a:latin typeface="Cambria Math" panose="02040503050406030204" pitchFamily="18" charset="0"/>
                                      <a:cs typeface="Cambria Math" panose="02040503050406030204" pitchFamily="18" charset="0"/>
                                    </a:rPr>
                                    <m:t>cos</m:t>
                                  </m:r>
                                </m:fName>
                                <m:e>
                                  <m:r>
                                    <a:rPr lang="en-US" altLang="zh-CN" i="1">
                                      <a:latin typeface="Cambria Math" panose="02040503050406030204" pitchFamily="18" charset="0"/>
                                      <a:cs typeface="Cambria Math" panose="02040503050406030204" pitchFamily="18" charset="0"/>
                                    </a:rPr>
                                    <m:t>2</m:t>
                                  </m:r>
                                  <m:r>
                                    <a:rPr lang="en-US" altLang="zh-CN" i="1">
                                      <a:latin typeface="Cambria Math" panose="02040503050406030204" pitchFamily="18" charset="0"/>
                                      <a:cs typeface="Cambria Math" panose="02040503050406030204" pitchFamily="18" charset="0"/>
                                    </a:rPr>
                                    <m:t>𝜋</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𝑢</m:t>
                                      </m:r>
                                    </m:e>
                                    <m:sub>
                                      <m:r>
                                        <a:rPr lang="en-US" altLang="zh-CN" i="1">
                                          <a:latin typeface="Cambria Math" panose="02040503050406030204" pitchFamily="18" charset="0"/>
                                          <a:cs typeface="Cambria Math" panose="02040503050406030204" pitchFamily="18" charset="0"/>
                                        </a:rPr>
                                        <m:t>2</m:t>
                                      </m:r>
                                    </m:sub>
                                  </m:sSub>
                                </m:e>
                              </m:func>
                            </m:e>
                            <m:e>
                              <m:r>
                                <a:rPr lang="en-US" altLang="zh-CN" i="1">
                                  <a:latin typeface="Cambria Math" panose="02040503050406030204" pitchFamily="18" charset="0"/>
                                  <a:cs typeface="Cambria Math" panose="02040503050406030204" pitchFamily="18" charset="0"/>
                                </a:rPr>
                                <m:t>𝑦</m:t>
                              </m:r>
                              <m:r>
                                <a:rPr lang="en-US" altLang="zh-CN" i="1">
                                  <a:latin typeface="Cambria Math" panose="02040503050406030204" pitchFamily="18" charset="0"/>
                                  <a:cs typeface="Cambria Math" panose="02040503050406030204" pitchFamily="18" charset="0"/>
                                </a:rPr>
                                <m:t>=</m:t>
                              </m:r>
                              <m:rad>
                                <m:radPr>
                                  <m:degHide m:val="on"/>
                                  <m:ctrlPr>
                                    <a:rPr lang="en-US" altLang="zh-CN" i="1">
                                      <a:latin typeface="Cambria Math" panose="02040503050406030204" pitchFamily="18" charset="0"/>
                                      <a:cs typeface="Cambria Math" panose="02040503050406030204" pitchFamily="18" charset="0"/>
                                    </a:rPr>
                                  </m:ctrlPr>
                                </m:radPr>
                                <m:deg/>
                                <m:e>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2</m:t>
                                  </m:r>
                                  <m:func>
                                    <m:funcPr>
                                      <m:ctrlPr>
                                        <a:rPr lang="en-US" altLang="zh-CN" i="1">
                                          <a:latin typeface="Cambria Math" panose="02040503050406030204" pitchFamily="18" charset="0"/>
                                          <a:cs typeface="Cambria Math" panose="02040503050406030204" pitchFamily="18" charset="0"/>
                                        </a:rPr>
                                      </m:ctrlPr>
                                    </m:funcPr>
                                    <m:fName>
                                      <m:r>
                                        <m:rPr>
                                          <m:sty m:val="p"/>
                                        </m:rPr>
                                        <a:rPr lang="en-US" altLang="zh-CN">
                                          <a:latin typeface="Cambria Math" panose="02040503050406030204" pitchFamily="18" charset="0"/>
                                          <a:cs typeface="Cambria Math" panose="02040503050406030204" pitchFamily="18" charset="0"/>
                                        </a:rPr>
                                        <m:t>ln</m:t>
                                      </m:r>
                                    </m:fName>
                                    <m:e>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𝑢</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e>
                                  </m:func>
                                </m:e>
                              </m:rad>
                              <m:func>
                                <m:funcPr>
                                  <m:ctrlPr>
                                    <a:rPr lang="en-US" altLang="zh-CN" i="1">
                                      <a:latin typeface="Cambria Math" panose="02040503050406030204" pitchFamily="18" charset="0"/>
                                      <a:cs typeface="Cambria Math" panose="02040503050406030204" pitchFamily="18" charset="0"/>
                                    </a:rPr>
                                  </m:ctrlPr>
                                </m:funcPr>
                                <m:fName>
                                  <m:r>
                                    <m:rPr>
                                      <m:sty m:val="p"/>
                                    </m:rPr>
                                    <a:rPr lang="en-US" altLang="zh-CN">
                                      <a:latin typeface="Cambria Math" panose="02040503050406030204" pitchFamily="18" charset="0"/>
                                      <a:cs typeface="Cambria Math" panose="02040503050406030204" pitchFamily="18" charset="0"/>
                                    </a:rPr>
                                    <m:t>sin</m:t>
                                  </m:r>
                                </m:fName>
                                <m:e>
                                  <m:r>
                                    <a:rPr lang="en-US" altLang="zh-CN" i="1">
                                      <a:latin typeface="Cambria Math" panose="02040503050406030204" pitchFamily="18" charset="0"/>
                                      <a:cs typeface="Cambria Math" panose="02040503050406030204" pitchFamily="18" charset="0"/>
                                    </a:rPr>
                                    <m:t>2</m:t>
                                  </m:r>
                                  <m:r>
                                    <a:rPr lang="en-US" altLang="zh-CN" i="1">
                                      <a:latin typeface="Cambria Math" panose="02040503050406030204" pitchFamily="18" charset="0"/>
                                      <a:cs typeface="Cambria Math" panose="02040503050406030204" pitchFamily="18" charset="0"/>
                                    </a:rPr>
                                    <m:t>𝜋</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𝑢</m:t>
                                      </m:r>
                                    </m:e>
                                    <m:sub>
                                      <m:r>
                                        <a:rPr lang="en-US" altLang="zh-CN" i="1">
                                          <a:latin typeface="Cambria Math" panose="02040503050406030204" pitchFamily="18" charset="0"/>
                                          <a:cs typeface="Cambria Math" panose="02040503050406030204" pitchFamily="18" charset="0"/>
                                        </a:rPr>
                                        <m:t>2</m:t>
                                      </m:r>
                                    </m:sub>
                                  </m:sSub>
                                </m:e>
                              </m:func>
                            </m:e>
                          </m:eqArr>
                        </m:e>
                      </m:d>
                    </m:oMath>
                  </m:oMathPara>
                </a14:m>
                <a:endParaRPr lang="zh-CN" altLang="en-US">
                  <a:latin typeface="Cambria Math" panose="02040503050406030204" pitchFamily="18" charset="0"/>
                  <a:cs typeface="Cambria Math" panose="02040503050406030204" pitchFamily="18" charset="0"/>
                </a:endParaRPr>
              </a:p>
              <a:p>
                <a:pPr marL="0" indent="0">
                  <a:buNone/>
                </a:pPr>
                <a:r>
                  <a:rPr lang="zh-CN" altLang="en-US">
                    <a:latin typeface="Cambria Math" panose="02040503050406030204" pitchFamily="18" charset="0"/>
                    <a:cs typeface="Cambria Math" panose="02040503050406030204" pitchFamily="18" charset="0"/>
                  </a:rPr>
                  <a:t>则</a:t>
                </a:r>
                <a:r>
                  <a:rPr lang="en-US" altLang="zh-CN">
                    <a:latin typeface="Cambria Math" panose="02040503050406030204" pitchFamily="18" charset="0"/>
                    <a:cs typeface="Cambria Math" panose="02040503050406030204" pitchFamily="18" charset="0"/>
                  </a:rPr>
                  <a:t>x</a:t>
                </a:r>
                <a:r>
                  <a:rPr lang="zh-CN" altLang="en-US">
                    <a:latin typeface="Cambria Math" panose="02040503050406030204" pitchFamily="18" charset="0"/>
                    <a:cs typeface="Cambria Math" panose="02040503050406030204" pitchFamily="18" charset="0"/>
                  </a:rPr>
                  <a:t>，</a:t>
                </a:r>
                <a:r>
                  <a:rPr lang="en-US" altLang="zh-CN">
                    <a:latin typeface="Cambria Math" panose="02040503050406030204" pitchFamily="18" charset="0"/>
                    <a:cs typeface="Cambria Math" panose="02040503050406030204" pitchFamily="18" charset="0"/>
                  </a:rPr>
                  <a:t>y</a:t>
                </a:r>
                <a:r>
                  <a:rPr lang="zh-CN" altLang="en-US">
                    <a:latin typeface="Cambria Math" panose="02040503050406030204" pitchFamily="18" charset="0"/>
                    <a:cs typeface="Cambria Math" panose="02040503050406030204" pitchFamily="18" charset="0"/>
                  </a:rPr>
                  <a:t>服从标准正态分布，且是相互独立的。</a:t>
                </a:r>
                <a:endParaRPr lang="zh-CN" altLang="en-US">
                  <a:latin typeface="Cambria Math" panose="02040503050406030204" pitchFamily="18" charset="0"/>
                  <a:cs typeface="Cambria Math" panose="02040503050406030204" pitchFamily="18" charset="0"/>
                </a:endParaRPr>
              </a:p>
            </p:txBody>
          </p:sp>
        </mc:Choice>
        <mc:Fallback>
          <p:sp>
            <p:nvSpPr>
              <p:cNvPr id="5" name="内容占位符 4"/>
              <p:cNvSpPr>
                <a:spLocks noRot="1" noChangeAspect="1" noMove="1" noResize="1" noEditPoints="1" noAdjustHandles="1" noChangeArrowheads="1" noChangeShapeType="1" noTextEdit="1"/>
              </p:cNvSpPr>
              <p:nvPr>
                <p:ph idx="1"/>
              </p:nvPr>
            </p:nvSpPr>
            <p:spPr>
              <a:xfrm>
                <a:off x="628650" y="1825625"/>
                <a:ext cx="8267065" cy="4760595"/>
              </a:xfrm>
              <a:blipFill rotWithShape="1">
                <a:blip r:embed="rId1"/>
                <a:stretch>
                  <a:fillRect/>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7069" y="365125"/>
            <a:ext cx="8852338" cy="1325880"/>
          </a:xfrm>
        </p:spPr>
        <p:txBody>
          <a:bodyPr>
            <a:normAutofit/>
          </a:bodyPr>
          <a:lstStyle/>
          <a:p>
            <a:r>
              <a:rPr lang="zh-CN" altLang="en-US" dirty="0">
                <a:sym typeface="+mn-ea"/>
              </a:rPr>
              <a:t>高斯分布的采样</a:t>
            </a:r>
            <a:r>
              <a:rPr lang="en-US" altLang="zh-CN" dirty="0">
                <a:sym typeface="+mn-ea"/>
              </a:rPr>
              <a:t>-</a:t>
            </a:r>
            <a:r>
              <a:rPr lang="en-US" altLang="zh-CN" dirty="0" err="1">
                <a:sym typeface="+mn-ea"/>
              </a:rPr>
              <a:t>Marsaglia</a:t>
            </a:r>
            <a:r>
              <a:rPr lang="en-US" altLang="zh-CN" dirty="0">
                <a:sym typeface="+mn-ea"/>
              </a:rPr>
              <a:t> polar</a:t>
            </a:r>
            <a:r>
              <a:rPr lang="zh-CN" altLang="en-US" dirty="0">
                <a:sym typeface="+mn-ea"/>
              </a:rPr>
              <a:t>方法</a:t>
            </a:r>
            <a:endParaRPr lang="zh-CN" altLang="en-US" dirty="0">
              <a:sym typeface="+mn-ea"/>
            </a:endParaRPr>
          </a:p>
        </p:txBody>
      </p:sp>
      <mc:AlternateContent xmlns:mc="http://schemas.openxmlformats.org/markup-compatibility/2006">
        <mc:Choice xmlns:a14="http://schemas.microsoft.com/office/drawing/2010/main" Requires="a14">
          <p:sp>
            <p:nvSpPr>
              <p:cNvPr id="5" name="内容占位符 4"/>
              <p:cNvSpPr>
                <a:spLocks noGrp="1"/>
              </p:cNvSpPr>
              <p:nvPr>
                <p:ph idx="1"/>
              </p:nvPr>
            </p:nvSpPr>
            <p:spPr>
              <a:xfrm>
                <a:off x="628649" y="1825625"/>
                <a:ext cx="8093869" cy="4351338"/>
              </a:xfrm>
            </p:spPr>
            <p:txBody>
              <a:bodyPr>
                <a:normAutofit fontScale="90000" lnSpcReduction="10000"/>
              </a:bodyPr>
              <a:lstStyle/>
              <a:p>
                <a:pPr>
                  <a:lnSpc>
                    <a:spcPct val="110000"/>
                  </a:lnSpc>
                </a:pPr>
                <a:r>
                  <a:rPr lang="en-US" altLang="zh-CN" dirty="0"/>
                  <a:t>Box-Muller</a:t>
                </a:r>
                <a:r>
                  <a:rPr lang="zh-CN" altLang="en-US" dirty="0"/>
                  <a:t>算法需要计算三角函数，比较耗时。</a:t>
                </a:r>
                <a:endParaRPr lang="zh-CN" altLang="en-US" dirty="0"/>
              </a:p>
              <a:p>
                <a:pPr>
                  <a:lnSpc>
                    <a:spcPct val="110000"/>
                  </a:lnSpc>
                </a:pPr>
                <a:r>
                  <a:rPr lang="en-US" altLang="zh-CN" dirty="0" err="1">
                    <a:sym typeface="+mn-ea"/>
                  </a:rPr>
                  <a:t>Marsaglia</a:t>
                </a:r>
                <a:r>
                  <a:rPr lang="en-US" altLang="zh-CN" dirty="0">
                    <a:sym typeface="+mn-ea"/>
                  </a:rPr>
                  <a:t> polar</a:t>
                </a:r>
                <a:r>
                  <a:rPr lang="zh-CN" altLang="en-US" dirty="0">
                    <a:sym typeface="+mn-ea"/>
                  </a:rPr>
                  <a:t>方法具体操作如下：</a:t>
                </a:r>
                <a:endParaRPr lang="zh-CN" altLang="en-US" dirty="0">
                  <a:sym typeface="+mn-ea"/>
                </a:endParaRPr>
              </a:p>
              <a:p>
                <a:pPr marL="0" indent="0">
                  <a:lnSpc>
                    <a:spcPct val="110000"/>
                  </a:lnSpc>
                  <a:buNone/>
                </a:pPr>
                <a:r>
                  <a:rPr lang="zh-CN" altLang="en-US" dirty="0"/>
                  <a:t>步骤</a:t>
                </a:r>
                <a:r>
                  <a:rPr lang="en-US" altLang="zh-CN" dirty="0"/>
                  <a:t> 1</a:t>
                </a:r>
                <a:r>
                  <a:rPr lang="zh-CN" altLang="en-US" dirty="0"/>
                  <a:t>：在单位圆盘</a:t>
                </a:r>
                <a14:m>
                  <m:oMath xmlns:m="http://schemas.openxmlformats.org/officeDocument/2006/math">
                    <m:r>
                      <a:rPr lang="en-US" altLang="zh-CN" i="1">
                        <a:latin typeface="Cambria Math" panose="02040503050406030204" pitchFamily="18" charset="0"/>
                        <a:cs typeface="Cambria Math" panose="02040503050406030204" pitchFamily="18" charset="0"/>
                      </a:rPr>
                      <m:t>{(</m:t>
                    </m:r>
                    <m:sSub>
                      <m:sSubPr>
                        <m:ctrlPr>
                          <a:rPr lang="en-US" altLang="zh-CN" b="0" i="1" smtClean="0">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b="0" i="1" smtClean="0">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sSub>
                      <m:sSubPr>
                        <m:ctrlPr>
                          <a:rPr lang="en-US" altLang="zh-CN" b="0" i="1" smtClean="0">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𝑦</m:t>
                        </m:r>
                      </m:e>
                      <m:sub>
                        <m:r>
                          <a:rPr lang="en-US" altLang="zh-CN" b="0" i="1" smtClean="0">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sSubSup>
                      <m:sSubSupPr>
                        <m:ctrlPr>
                          <a:rPr lang="en-US" altLang="zh-CN" b="0" i="1" smtClean="0">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𝑥</m:t>
                        </m:r>
                      </m:e>
                      <m:sub>
                        <m:r>
                          <a:rPr lang="en-US" altLang="zh-CN" b="0" i="1" smtClean="0">
                            <a:latin typeface="Cambria Math" panose="02040503050406030204" pitchFamily="18" charset="0"/>
                            <a:cs typeface="Cambria Math" panose="02040503050406030204" pitchFamily="18" charset="0"/>
                          </a:rPr>
                          <m:t>1</m:t>
                        </m:r>
                      </m:sub>
                      <m:sup>
                        <m:r>
                          <a:rPr lang="en-US" altLang="zh-CN" i="1">
                            <a:latin typeface="Cambria Math" panose="02040503050406030204" pitchFamily="18" charset="0"/>
                            <a:cs typeface="Cambria Math" panose="02040503050406030204" pitchFamily="18" charset="0"/>
                          </a:rPr>
                          <m:t>2</m:t>
                        </m:r>
                      </m:sup>
                    </m:sSubSup>
                    <m:r>
                      <a:rPr lang="en-US" altLang="zh-CN" i="1">
                        <a:latin typeface="Cambria Math" panose="02040503050406030204" pitchFamily="18" charset="0"/>
                        <a:cs typeface="Cambria Math" panose="02040503050406030204" pitchFamily="18" charset="0"/>
                      </a:rPr>
                      <m:t>+</m:t>
                    </m:r>
                    <m:sSubSup>
                      <m:sSubSupPr>
                        <m:ctrlPr>
                          <a:rPr lang="en-US" altLang="zh-CN" b="0" i="1" smtClean="0">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𝑦</m:t>
                        </m:r>
                      </m:e>
                      <m:sub>
                        <m:r>
                          <a:rPr lang="en-US" altLang="zh-CN" b="0" i="1" smtClean="0">
                            <a:latin typeface="Cambria Math" panose="02040503050406030204" pitchFamily="18" charset="0"/>
                            <a:cs typeface="Cambria Math" panose="02040503050406030204" pitchFamily="18" charset="0"/>
                          </a:rPr>
                          <m:t>1</m:t>
                        </m:r>
                      </m:sub>
                      <m:sup>
                        <m:r>
                          <a:rPr lang="en-US" altLang="zh-CN" i="1">
                            <a:latin typeface="Cambria Math" panose="02040503050406030204" pitchFamily="18" charset="0"/>
                            <a:cs typeface="Cambria Math" panose="02040503050406030204" pitchFamily="18" charset="0"/>
                          </a:rPr>
                          <m:t>2</m:t>
                        </m:r>
                      </m:sup>
                    </m:sSub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m:t>
                    </m:r>
                  </m:oMath>
                </a14:m>
                <a:r>
                  <a:rPr lang="zh-CN" altLang="en-US" dirty="0">
                    <a:latin typeface="Cambria Math" panose="02040503050406030204" pitchFamily="18" charset="0"/>
                    <a:cs typeface="Cambria Math" panose="02040503050406030204" pitchFamily="18" charset="0"/>
                  </a:rPr>
                  <a:t>上产生均匀分布随机数对</a:t>
                </a:r>
                <a14:m>
                  <m:oMath xmlns:m="http://schemas.openxmlformats.org/officeDocument/2006/math">
                    <m:r>
                      <a:rPr lang="en-US" altLang="zh-CN" i="1">
                        <a:latin typeface="Cambria Math" panose="02040503050406030204" pitchFamily="18" charset="0"/>
                        <a:cs typeface="Cambria Math" panose="02040503050406030204" pitchFamily="18" charset="0"/>
                      </a:rPr>
                      <m:t>(</m:t>
                    </m:r>
                    <m:sSub>
                      <m:sSubPr>
                        <m:ctrlPr>
                          <a:rPr lang="en-US" altLang="zh-CN" b="0" i="1" smtClean="0">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b="0" i="1" smtClean="0">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sSub>
                      <m:sSubPr>
                        <m:ctrlPr>
                          <a:rPr lang="en-US" altLang="zh-CN" b="0" i="1" smtClean="0">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𝑦</m:t>
                        </m:r>
                      </m:e>
                      <m:sub>
                        <m:r>
                          <a:rPr lang="en-US" altLang="zh-CN" b="0" i="1" smtClean="0">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oMath>
                </a14:m>
                <a:r>
                  <a:rPr lang="zh-CN" altLang="en-US" dirty="0">
                    <a:latin typeface="Cambria Math" panose="02040503050406030204" pitchFamily="18" charset="0"/>
                    <a:cs typeface="Cambria Math" panose="02040503050406030204" pitchFamily="18" charset="0"/>
                  </a:rPr>
                  <a:t>。这在矩形</a:t>
                </a:r>
                <a14:m>
                  <m:oMath xmlns:m="http://schemas.openxmlformats.org/officeDocument/2006/math">
                    <m:r>
                      <a:rPr lang="en-US" altLang="zh-CN" i="1">
                        <a:latin typeface="Cambria Math" panose="02040503050406030204" pitchFamily="18" charset="0"/>
                        <a:cs typeface="Cambria Math" panose="02040503050406030204" pitchFamily="18" charset="0"/>
                      </a:rPr>
                      <m:t>{(</m:t>
                    </m:r>
                    <m:sSub>
                      <m:sSubPr>
                        <m:ctrlPr>
                          <a:rPr lang="en-US" altLang="zh-CN" b="0" i="1" smtClean="0">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b="0" i="1" smtClean="0">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sSub>
                      <m:sSubPr>
                        <m:ctrlPr>
                          <a:rPr lang="en-US" altLang="zh-CN" b="0" i="1" smtClean="0">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𝑦</m:t>
                        </m:r>
                      </m:e>
                      <m:sub>
                        <m:r>
                          <a:rPr lang="en-US" altLang="zh-CN" b="0" i="1" smtClean="0">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m:t>
                    </m:r>
                    <m:sSub>
                      <m:sSubPr>
                        <m:ctrlPr>
                          <a:rPr lang="en-US" altLang="zh-CN" b="0" i="1" smtClean="0">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b="0" i="1" smtClean="0">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sSub>
                      <m:sSubPr>
                        <m:ctrlPr>
                          <a:rPr lang="en-US" altLang="zh-CN" b="0" i="1" smtClean="0">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𝑦</m:t>
                        </m:r>
                      </m:e>
                      <m:sub>
                        <m:r>
                          <a:rPr lang="en-US" altLang="zh-CN" b="0" i="1" smtClean="0">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m:t>
                    </m:r>
                  </m:oMath>
                </a14:m>
                <a:r>
                  <a:rPr lang="zh-CN" altLang="en-US" dirty="0">
                    <a:latin typeface="Cambria Math" panose="02040503050406030204" pitchFamily="18" charset="0"/>
                    <a:cs typeface="Cambria Math" panose="02040503050406030204" pitchFamily="18" charset="0"/>
                  </a:rPr>
                  <a:t>上利用拒绝采样法就可以得到。</a:t>
                </a:r>
                <a:endParaRPr lang="zh-CN" altLang="en-US" dirty="0"/>
              </a:p>
              <a:p>
                <a:pPr marL="0" indent="0">
                  <a:lnSpc>
                    <a:spcPct val="110000"/>
                  </a:lnSpc>
                  <a:buNone/>
                </a:pPr>
                <a:r>
                  <a:rPr lang="zh-CN" altLang="en-US" dirty="0"/>
                  <a:t>步骤</a:t>
                </a:r>
                <a:r>
                  <a:rPr lang="en-US" altLang="zh-CN" dirty="0"/>
                  <a:t> 2</a:t>
                </a:r>
                <a:r>
                  <a:rPr lang="zh-CN" altLang="en-US" dirty="0"/>
                  <a:t>：令</a:t>
                </a:r>
                <a14:m>
                  <m:oMath xmlns:m="http://schemas.openxmlformats.org/officeDocument/2006/math">
                    <m:r>
                      <m:rPr>
                        <m:sty m:val="p"/>
                      </m:rPr>
                      <a:rPr lang="en-US" altLang="zh-CN">
                        <a:latin typeface="Cambria Math" panose="02040503050406030204" pitchFamily="18" charset="0"/>
                      </a:rPr>
                      <m:t>s</m:t>
                    </m:r>
                    <m:r>
                      <a:rPr lang="en-US" altLang="zh-CN">
                        <a:latin typeface="Cambria Math" panose="02040503050406030204" pitchFamily="18" charset="0"/>
                      </a:rPr>
                      <m:t>=</m:t>
                    </m:r>
                    <m:sSubSup>
                      <m:sSubSupPr>
                        <m:ctrlPr>
                          <a:rPr lang="en-US" altLang="zh-CN" b="0" i="1" smtClean="0">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𝑥</m:t>
                        </m:r>
                      </m:e>
                      <m:sub>
                        <m:r>
                          <a:rPr lang="en-US" altLang="zh-CN" b="0" i="1" smtClean="0">
                            <a:latin typeface="Cambria Math" panose="02040503050406030204" pitchFamily="18" charset="0"/>
                            <a:cs typeface="Cambria Math" panose="02040503050406030204" pitchFamily="18" charset="0"/>
                          </a:rPr>
                          <m:t>1</m:t>
                        </m:r>
                      </m:sub>
                      <m:sup>
                        <m:r>
                          <a:rPr lang="en-US" altLang="zh-CN" i="1">
                            <a:latin typeface="Cambria Math" panose="02040503050406030204" pitchFamily="18" charset="0"/>
                            <a:cs typeface="Cambria Math" panose="02040503050406030204" pitchFamily="18" charset="0"/>
                          </a:rPr>
                          <m:t>2</m:t>
                        </m:r>
                      </m:sup>
                    </m:sSubSup>
                    <m:r>
                      <a:rPr lang="en-US" altLang="zh-CN" i="1">
                        <a:latin typeface="Cambria Math" panose="02040503050406030204" pitchFamily="18" charset="0"/>
                        <a:cs typeface="Cambria Math" panose="02040503050406030204" pitchFamily="18" charset="0"/>
                      </a:rPr>
                      <m:t>+</m:t>
                    </m:r>
                    <m:sSubSup>
                      <m:sSubSupPr>
                        <m:ctrlPr>
                          <a:rPr lang="en-US" altLang="zh-CN" b="0" i="1" smtClean="0">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𝑦</m:t>
                        </m:r>
                      </m:e>
                      <m:sub>
                        <m:r>
                          <a:rPr lang="en-US" altLang="zh-CN" b="0" i="1" smtClean="0">
                            <a:latin typeface="Cambria Math" panose="02040503050406030204" pitchFamily="18" charset="0"/>
                            <a:cs typeface="Cambria Math" panose="02040503050406030204" pitchFamily="18" charset="0"/>
                          </a:rPr>
                          <m:t>1</m:t>
                        </m:r>
                      </m:sub>
                      <m:sup>
                        <m:r>
                          <a:rPr lang="en-US" altLang="zh-CN" i="1">
                            <a:latin typeface="Cambria Math" panose="02040503050406030204" pitchFamily="18" charset="0"/>
                            <a:cs typeface="Cambria Math" panose="02040503050406030204" pitchFamily="18" charset="0"/>
                          </a:rPr>
                          <m:t>2</m:t>
                        </m:r>
                      </m:sup>
                    </m:sSubSup>
                  </m:oMath>
                </a14:m>
                <a:r>
                  <a:rPr lang="en-US" altLang="zh-CN" dirty="0"/>
                  <a:t>, </a:t>
                </a:r>
                <a:r>
                  <a:rPr lang="zh-CN" altLang="en-US" dirty="0"/>
                  <a:t>则</a:t>
                </a:r>
                <a14:m>
                  <m:oMath xmlns:m="http://schemas.openxmlformats.org/officeDocument/2006/math">
                    <m:sSub>
                      <m:sSubPr>
                        <m:ctrlPr>
                          <a:rPr lang="en-US" altLang="zh-CN" b="0" i="1" smtClean="0">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b="0" i="1" smtClean="0">
                            <a:latin typeface="Cambria Math" panose="02040503050406030204" pitchFamily="18" charset="0"/>
                            <a:cs typeface="Cambria Math" panose="02040503050406030204" pitchFamily="18" charset="0"/>
                          </a:rPr>
                          <m:t>1</m:t>
                        </m:r>
                      </m:sub>
                    </m:sSub>
                    <m:rad>
                      <m:radPr>
                        <m:degHide m:val="on"/>
                        <m:ctrlPr>
                          <a:rPr lang="en-US" altLang="zh-CN" i="1">
                            <a:latin typeface="Cambria Math" panose="02040503050406030204" pitchFamily="18" charset="0"/>
                            <a:cs typeface="Cambria Math" panose="02040503050406030204" pitchFamily="18" charset="0"/>
                          </a:rPr>
                        </m:ctrlPr>
                      </m:radPr>
                      <m:deg/>
                      <m:e>
                        <m:f>
                          <m:fPr>
                            <m:ctrlPr>
                              <a:rPr lang="en-US" altLang="zh-CN" i="1">
                                <a:latin typeface="Cambria Math" panose="02040503050406030204" pitchFamily="18" charset="0"/>
                                <a:cs typeface="Cambria Math" panose="02040503050406030204" pitchFamily="18" charset="0"/>
                              </a:rPr>
                            </m:ctrlPr>
                          </m:fPr>
                          <m:num>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2</m:t>
                            </m:r>
                            <m:func>
                              <m:funcPr>
                                <m:ctrlPr>
                                  <a:rPr lang="en-US" altLang="zh-CN" i="1">
                                    <a:latin typeface="Cambria Math" panose="02040503050406030204" pitchFamily="18" charset="0"/>
                                    <a:cs typeface="Cambria Math" panose="02040503050406030204" pitchFamily="18" charset="0"/>
                                  </a:rPr>
                                </m:ctrlPr>
                              </m:funcPr>
                              <m:fName>
                                <m:r>
                                  <m:rPr>
                                    <m:sty m:val="p"/>
                                  </m:rPr>
                                  <a:rPr lang="en-US" altLang="zh-CN">
                                    <a:latin typeface="Cambria Math" panose="02040503050406030204" pitchFamily="18" charset="0"/>
                                    <a:cs typeface="Cambria Math" panose="02040503050406030204" pitchFamily="18" charset="0"/>
                                  </a:rPr>
                                  <m:t>ln</m:t>
                                </m:r>
                              </m:fName>
                              <m:e>
                                <m:sSub>
                                  <m:sSubPr>
                                    <m:ctrlPr>
                                      <a:rPr lang="en-US" altLang="zh-CN" b="0" i="1" smtClean="0">
                                        <a:latin typeface="Cambria Math" panose="02040503050406030204" pitchFamily="18" charset="0"/>
                                        <a:cs typeface="Cambria Math" panose="02040503050406030204" pitchFamily="18" charset="0"/>
                                      </a:rPr>
                                    </m:ctrlPr>
                                  </m:sSubPr>
                                  <m:e>
                                    <m:r>
                                      <a:rPr lang="en-US" altLang="zh-CN" b="0" i="1" smtClean="0">
                                        <a:latin typeface="Cambria Math" panose="02040503050406030204" pitchFamily="18" charset="0"/>
                                        <a:cs typeface="Cambria Math" panose="02040503050406030204" pitchFamily="18" charset="0"/>
                                      </a:rPr>
                                      <m:t>𝑢</m:t>
                                    </m:r>
                                  </m:e>
                                  <m:sub>
                                    <m:r>
                                      <a:rPr lang="en-US" altLang="zh-CN" b="0" i="1" smtClean="0">
                                        <a:latin typeface="Cambria Math" panose="02040503050406030204" pitchFamily="18" charset="0"/>
                                        <a:cs typeface="Cambria Math" panose="02040503050406030204" pitchFamily="18" charset="0"/>
                                      </a:rPr>
                                      <m:t>1</m:t>
                                    </m:r>
                                  </m:sub>
                                </m:sSub>
                              </m:e>
                            </m:func>
                          </m:num>
                          <m:den>
                            <m:r>
                              <a:rPr lang="en-US" altLang="zh-CN" i="1">
                                <a:latin typeface="Cambria Math" panose="02040503050406030204" pitchFamily="18" charset="0"/>
                                <a:cs typeface="Cambria Math" panose="02040503050406030204" pitchFamily="18" charset="0"/>
                              </a:rPr>
                              <m:t>𝑠</m:t>
                            </m:r>
                          </m:den>
                        </m:f>
                      </m:e>
                    </m:rad>
                    <m:r>
                      <a:rPr lang="en-US" altLang="zh-CN" i="1">
                        <a:latin typeface="Cambria Math" panose="02040503050406030204" pitchFamily="18" charset="0"/>
                        <a:cs typeface="Cambria Math" panose="02040503050406030204" pitchFamily="18" charset="0"/>
                      </a:rPr>
                      <m:t>, </m:t>
                    </m:r>
                    <m:sSub>
                      <m:sSubPr>
                        <m:ctrlPr>
                          <a:rPr lang="en-US" altLang="zh-CN" b="0" i="1" smtClean="0">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𝑦</m:t>
                        </m:r>
                      </m:e>
                      <m:sub>
                        <m:r>
                          <a:rPr lang="en-US" altLang="zh-CN" b="0" i="1" smtClean="0">
                            <a:latin typeface="Cambria Math" panose="02040503050406030204" pitchFamily="18" charset="0"/>
                            <a:cs typeface="Cambria Math" panose="02040503050406030204" pitchFamily="18" charset="0"/>
                          </a:rPr>
                          <m:t>1</m:t>
                        </m:r>
                      </m:sub>
                    </m:sSub>
                    <m:rad>
                      <m:radPr>
                        <m:degHide m:val="on"/>
                        <m:ctrlPr>
                          <a:rPr lang="en-US" altLang="zh-CN" i="1">
                            <a:latin typeface="Cambria Math" panose="02040503050406030204" pitchFamily="18" charset="0"/>
                            <a:cs typeface="Cambria Math" panose="02040503050406030204" pitchFamily="18" charset="0"/>
                          </a:rPr>
                        </m:ctrlPr>
                      </m:radPr>
                      <m:deg/>
                      <m:e>
                        <m:f>
                          <m:fPr>
                            <m:ctrlPr>
                              <a:rPr lang="en-US" altLang="zh-CN" i="1">
                                <a:latin typeface="Cambria Math" panose="02040503050406030204" pitchFamily="18" charset="0"/>
                                <a:cs typeface="Cambria Math" panose="02040503050406030204" pitchFamily="18" charset="0"/>
                              </a:rPr>
                            </m:ctrlPr>
                          </m:fPr>
                          <m:num>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2</m:t>
                            </m:r>
                            <m:func>
                              <m:funcPr>
                                <m:ctrlPr>
                                  <a:rPr lang="en-US" altLang="zh-CN" i="1">
                                    <a:latin typeface="Cambria Math" panose="02040503050406030204" pitchFamily="18" charset="0"/>
                                    <a:cs typeface="Cambria Math" panose="02040503050406030204" pitchFamily="18" charset="0"/>
                                  </a:rPr>
                                </m:ctrlPr>
                              </m:funcPr>
                              <m:fName>
                                <m:r>
                                  <m:rPr>
                                    <m:sty m:val="p"/>
                                  </m:rPr>
                                  <a:rPr lang="en-US" altLang="zh-CN">
                                    <a:latin typeface="Cambria Math" panose="02040503050406030204" pitchFamily="18" charset="0"/>
                                    <a:cs typeface="Cambria Math" panose="02040503050406030204" pitchFamily="18" charset="0"/>
                                  </a:rPr>
                                  <m:t>ln</m:t>
                                </m:r>
                              </m:fName>
                              <m:e>
                                <m:sSub>
                                  <m:sSubPr>
                                    <m:ctrlPr>
                                      <a:rPr lang="en-US" altLang="zh-CN" b="0" i="1" smtClean="0">
                                        <a:latin typeface="Cambria Math" panose="02040503050406030204" pitchFamily="18" charset="0"/>
                                        <a:cs typeface="Cambria Math" panose="02040503050406030204" pitchFamily="18" charset="0"/>
                                      </a:rPr>
                                    </m:ctrlPr>
                                  </m:sSubPr>
                                  <m:e>
                                    <m:r>
                                      <a:rPr lang="en-US" altLang="zh-CN" b="0" i="1" smtClean="0">
                                        <a:latin typeface="Cambria Math" panose="02040503050406030204" pitchFamily="18" charset="0"/>
                                        <a:cs typeface="Cambria Math" panose="02040503050406030204" pitchFamily="18" charset="0"/>
                                      </a:rPr>
                                      <m:t>𝑢</m:t>
                                    </m:r>
                                  </m:e>
                                  <m:sub>
                                    <m:r>
                                      <a:rPr lang="en-US" altLang="zh-CN" b="0" i="1" smtClean="0">
                                        <a:latin typeface="Cambria Math" panose="02040503050406030204" pitchFamily="18" charset="0"/>
                                        <a:cs typeface="Cambria Math" panose="02040503050406030204" pitchFamily="18" charset="0"/>
                                      </a:rPr>
                                      <m:t>1</m:t>
                                    </m:r>
                                  </m:sub>
                                </m:sSub>
                              </m:e>
                            </m:func>
                          </m:num>
                          <m:den>
                            <m:r>
                              <a:rPr lang="en-US" altLang="zh-CN" i="1">
                                <a:latin typeface="Cambria Math" panose="02040503050406030204" pitchFamily="18" charset="0"/>
                                <a:cs typeface="Cambria Math" panose="02040503050406030204" pitchFamily="18" charset="0"/>
                              </a:rPr>
                              <m:t>𝑠</m:t>
                            </m:r>
                          </m:den>
                        </m:f>
                      </m:e>
                    </m:rad>
                  </m:oMath>
                </a14:m>
                <a:r>
                  <a:rPr lang="zh-CN" altLang="en-US" dirty="0"/>
                  <a:t>是两个服从标准正态分布的样本，其中</a:t>
                </a:r>
                <a:r>
                  <a:rPr lang="en-US" altLang="zh-CN" dirty="0"/>
                  <a:t> </a:t>
                </a:r>
                <a14:m>
                  <m:oMath xmlns:m="http://schemas.openxmlformats.org/officeDocument/2006/math">
                    <m:f>
                      <m:fPr>
                        <m:ctrlPr>
                          <a:rPr lang="en-US" altLang="zh-CN" i="1">
                            <a:latin typeface="Cambria Math" panose="02040503050406030204" pitchFamily="18" charset="0"/>
                            <a:cs typeface="Cambria Math" panose="02040503050406030204" pitchFamily="18" charset="0"/>
                          </a:rPr>
                        </m:ctrlPr>
                      </m:fPr>
                      <m:num>
                        <m:sSub>
                          <m:sSubPr>
                            <m:ctrlPr>
                              <a:rPr lang="en-US" altLang="zh-CN" b="0" i="1" smtClean="0">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b="0" i="1" smtClean="0">
                                <a:latin typeface="Cambria Math" panose="02040503050406030204" pitchFamily="18" charset="0"/>
                                <a:cs typeface="Cambria Math" panose="02040503050406030204" pitchFamily="18" charset="0"/>
                              </a:rPr>
                              <m:t>1</m:t>
                            </m:r>
                          </m:sub>
                        </m:sSub>
                      </m:num>
                      <m:den>
                        <m:rad>
                          <m:radPr>
                            <m:degHide m:val="on"/>
                            <m:ctrlPr>
                              <a:rPr lang="en-US" altLang="zh-CN" i="1">
                                <a:latin typeface="Cambria Math" panose="02040503050406030204" pitchFamily="18" charset="0"/>
                                <a:cs typeface="Cambria Math" panose="02040503050406030204" pitchFamily="18" charset="0"/>
                              </a:rPr>
                            </m:ctrlPr>
                          </m:radPr>
                          <m:deg/>
                          <m:e>
                            <m:r>
                              <a:rPr lang="en-US" altLang="zh-CN" i="1">
                                <a:latin typeface="Cambria Math" panose="02040503050406030204" pitchFamily="18" charset="0"/>
                                <a:cs typeface="Cambria Math" panose="02040503050406030204" pitchFamily="18" charset="0"/>
                              </a:rPr>
                              <m:t>𝑠</m:t>
                            </m:r>
                          </m:e>
                        </m:rad>
                      </m:den>
                    </m:f>
                    <m:r>
                      <a:rPr lang="en-US" altLang="zh-CN" i="1">
                        <a:latin typeface="Cambria Math" panose="02040503050406030204" pitchFamily="18" charset="0"/>
                        <a:cs typeface="Cambria Math" panose="02040503050406030204" pitchFamily="18" charset="0"/>
                      </a:rPr>
                      <m:t>,</m:t>
                    </m:r>
                    <m:f>
                      <m:fPr>
                        <m:ctrlPr>
                          <a:rPr lang="en-US" altLang="zh-CN" i="1">
                            <a:latin typeface="Cambria Math" panose="02040503050406030204" pitchFamily="18" charset="0"/>
                            <a:cs typeface="Cambria Math" panose="02040503050406030204" pitchFamily="18" charset="0"/>
                          </a:rPr>
                        </m:ctrlPr>
                      </m:fPr>
                      <m:num>
                        <m:sSub>
                          <m:sSubPr>
                            <m:ctrlPr>
                              <a:rPr lang="en-US" altLang="zh-CN" b="0" i="1" smtClean="0">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𝑦</m:t>
                            </m:r>
                          </m:e>
                          <m:sub>
                            <m:r>
                              <a:rPr lang="en-US" altLang="zh-CN" b="0" i="1" smtClean="0">
                                <a:latin typeface="Cambria Math" panose="02040503050406030204" pitchFamily="18" charset="0"/>
                                <a:cs typeface="Cambria Math" panose="02040503050406030204" pitchFamily="18" charset="0"/>
                              </a:rPr>
                              <m:t>1</m:t>
                            </m:r>
                          </m:sub>
                        </m:sSub>
                      </m:num>
                      <m:den>
                        <m:rad>
                          <m:radPr>
                            <m:degHide m:val="on"/>
                            <m:ctrlPr>
                              <a:rPr lang="en-US" altLang="zh-CN" i="1">
                                <a:latin typeface="Cambria Math" panose="02040503050406030204" pitchFamily="18" charset="0"/>
                                <a:cs typeface="Cambria Math" panose="02040503050406030204" pitchFamily="18" charset="0"/>
                              </a:rPr>
                            </m:ctrlPr>
                          </m:radPr>
                          <m:deg/>
                          <m:e>
                            <m:r>
                              <a:rPr lang="en-US" altLang="zh-CN" i="1">
                                <a:latin typeface="Cambria Math" panose="02040503050406030204" pitchFamily="18" charset="0"/>
                                <a:cs typeface="Cambria Math" panose="02040503050406030204" pitchFamily="18" charset="0"/>
                              </a:rPr>
                              <m:t>𝑠</m:t>
                            </m:r>
                          </m:e>
                        </m:rad>
                      </m:den>
                    </m:f>
                    <m:r>
                      <a:rPr lang="en-US" altLang="zh-CN">
                        <a:latin typeface="Cambria Math" panose="02040503050406030204" pitchFamily="18" charset="0"/>
                        <a:sym typeface="+mn-ea"/>
                      </a:rPr>
                      <m:t> </m:t>
                    </m:r>
                  </m:oMath>
                </a14:m>
                <a:r>
                  <a:rPr lang="en-US" altLang="zh-CN" dirty="0"/>
                  <a:t> </a:t>
                </a:r>
                <a:r>
                  <a:rPr lang="zh-CN" altLang="en-US" dirty="0"/>
                  <a:t>用来代替</a:t>
                </a:r>
                <a:r>
                  <a:rPr lang="en-US" altLang="zh-CN" dirty="0"/>
                  <a:t>Box-Muller</a:t>
                </a:r>
                <a:r>
                  <a:rPr lang="zh-CN" altLang="en-US" dirty="0"/>
                  <a:t>算法中的</a:t>
                </a:r>
                <a:r>
                  <a:rPr lang="en-US" altLang="zh-CN" dirty="0"/>
                  <a:t>cos</a:t>
                </a:r>
                <a:r>
                  <a:rPr lang="zh-CN" altLang="en-US" dirty="0"/>
                  <a:t>和</a:t>
                </a:r>
                <a:r>
                  <a:rPr lang="en-US" altLang="zh-CN" dirty="0"/>
                  <a:t>sin</a:t>
                </a:r>
                <a:r>
                  <a:rPr lang="zh-CN" altLang="en-US" dirty="0"/>
                  <a:t>操作。</a:t>
                </a:r>
                <a:endParaRPr lang="zh-CN" altLang="en-US" dirty="0"/>
              </a:p>
            </p:txBody>
          </p:sp>
        </mc:Choice>
        <mc:Fallback>
          <p:sp>
            <p:nvSpPr>
              <p:cNvPr id="5" name="内容占位符 4"/>
              <p:cNvSpPr>
                <a:spLocks noRot="1" noChangeAspect="1" noMove="1" noResize="1" noEditPoints="1" noAdjustHandles="1" noChangeArrowheads="1" noChangeShapeType="1" noTextEdit="1"/>
              </p:cNvSpPr>
              <p:nvPr>
                <p:ph idx="1"/>
              </p:nvPr>
            </p:nvSpPr>
            <p:spPr>
              <a:xfrm>
                <a:off x="628649" y="1825625"/>
                <a:ext cx="8093869" cy="4351338"/>
              </a:xfrm>
              <a:blipFill rotWithShape="1">
                <a:blip r:embed="rId1"/>
                <a:stretch>
                  <a:fillRect l="-8" r="2" b="7"/>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914133"/>
          </a:xfrm>
        </p:spPr>
        <p:txBody>
          <a:bodyPr>
            <a:normAutofit/>
          </a:bodyPr>
          <a:lstStyle/>
          <a:p>
            <a:r>
              <a:rPr lang="zh-CN" altLang="en-US" dirty="0">
                <a:latin typeface="黑体" panose="02010609060101010101" pitchFamily="49" charset="-122"/>
                <a:ea typeface="黑体" panose="02010609060101010101" pitchFamily="49" charset="-122"/>
              </a:rPr>
              <a:t>切比雪夫不等式</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28650" y="1505812"/>
                <a:ext cx="7886700" cy="4351338"/>
              </a:xfrm>
            </p:spPr>
            <p:txBody>
              <a:bodyPr>
                <a:normAutofit/>
              </a:bodyPr>
              <a:lstStyle/>
              <a:p>
                <a:pPr>
                  <a:lnSpc>
                    <a:spcPct val="100000"/>
                  </a:lnSpc>
                </a:pPr>
                <a:r>
                  <a:rPr lang="zh-CN" altLang="en-US" sz="2400" dirty="0">
                    <a:latin typeface="黑体" panose="02010609060101010101" pitchFamily="49" charset="-122"/>
                    <a:ea typeface="黑体" panose="02010609060101010101" pitchFamily="49" charset="-122"/>
                  </a:rPr>
                  <a:t>定理：</a:t>
                </a:r>
                <a14:m>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oMath>
                </a14:m>
                <a:r>
                  <a:rPr lang="en-US" altLang="zh-CN"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marL="0" indent="0">
                  <a:lnSpc>
                    <a:spcPct val="100000"/>
                  </a:lnSpc>
                  <a:buNone/>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Pr</m:t>
                          </m:r>
                        </m:fName>
                        <m:e>
                          <m:d>
                            <m:dPr>
                              <m:ctrlPr>
                                <a:rPr lang="en-US" altLang="zh-CN" sz="2400" b="0" i="1" smtClean="0">
                                  <a:latin typeface="Cambria Math" panose="02040503050406030204" pitchFamily="18" charset="0"/>
                                </a:rPr>
                              </m:ctrlPr>
                            </m:dPr>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e>
                                  </m:d>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e>
                          </m:d>
                        </m:e>
                      </m:func>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𝑉𝑎𝑟</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e>
                          </m:d>
                        </m:num>
                        <m:den>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𝑎</m:t>
                              </m:r>
                            </m:e>
                            <m:sup>
                              <m:r>
                                <a:rPr lang="en-US" altLang="zh-CN" sz="2400" b="0" i="1" smtClean="0">
                                  <a:latin typeface="Cambria Math" panose="02040503050406030204" pitchFamily="18" charset="0"/>
                                </a:rPr>
                                <m:t>2</m:t>
                              </m:r>
                            </m:sup>
                          </m:sSup>
                        </m:den>
                      </m:f>
                    </m:oMath>
                  </m:oMathPara>
                </a14:m>
                <a:endParaRPr lang="en-US" altLang="zh-CN" sz="2400" dirty="0">
                  <a:latin typeface="黑体" panose="02010609060101010101" pitchFamily="49" charset="-122"/>
                  <a:ea typeface="黑体" panose="02010609060101010101" pitchFamily="49" charset="-122"/>
                </a:endParaRPr>
              </a:p>
              <a:p>
                <a:pPr marL="0" indent="0">
                  <a:lnSpc>
                    <a:spcPct val="100000"/>
                  </a:lnSpc>
                  <a:buNone/>
                </a:pPr>
                <a:r>
                  <a:rPr lang="zh-CN" altLang="en-US" sz="2400" dirty="0">
                    <a:latin typeface="黑体" panose="02010609060101010101" pitchFamily="49" charset="-122"/>
                    <a:ea typeface="黑体" panose="02010609060101010101" pitchFamily="49" charset="-122"/>
                  </a:rPr>
                  <a:t>证明：将马尔可夫不等式应用到非负随机变量</a:t>
                </a:r>
                <a14:m>
                  <m:oMath xmlns:m="http://schemas.openxmlformats.org/officeDocument/2006/math">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𝔼</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e>
                            </m:d>
                          </m:e>
                        </m:d>
                      </m:e>
                      <m:sup>
                        <m:r>
                          <a:rPr lang="en-US" altLang="zh-CN" sz="2400" b="0" i="1" smtClean="0">
                            <a:latin typeface="Cambria Math" panose="02040503050406030204" pitchFamily="18" charset="0"/>
                          </a:rPr>
                          <m:t>2</m:t>
                        </m:r>
                      </m:sup>
                    </m:sSup>
                  </m:oMath>
                </a14:m>
                <a:r>
                  <a:rPr lang="zh-CN" altLang="en-US" sz="2400" dirty="0">
                    <a:latin typeface="黑体" panose="02010609060101010101" pitchFamily="49" charset="-122"/>
                    <a:ea typeface="黑体" panose="02010609060101010101" pitchFamily="49" charset="-122"/>
                  </a:rPr>
                  <a:t>，注意到</a:t>
                </a:r>
                <a:endParaRPr lang="en-US" altLang="zh-CN" sz="2400" dirty="0">
                  <a:latin typeface="黑体" panose="02010609060101010101" pitchFamily="49" charset="-122"/>
                  <a:ea typeface="黑体" panose="02010609060101010101" pitchFamily="49" charset="-122"/>
                </a:endParaRPr>
              </a:p>
              <a:p>
                <a:pPr marL="0" indent="0">
                  <a:lnSpc>
                    <a:spcPct val="100000"/>
                  </a:lnSpc>
                  <a:buNone/>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𝔼</m:t>
                      </m:r>
                      <m:d>
                        <m:dPr>
                          <m:begChr m:val="["/>
                          <m:endChr m:val="]"/>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𝔼</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e>
                                  </m:d>
                                </m:e>
                              </m:d>
                            </m:e>
                            <m:sup>
                              <m:r>
                                <a:rPr lang="en-US" altLang="zh-CN" sz="2400" b="0" i="1" smtClean="0">
                                  <a:latin typeface="Cambria Math" panose="02040503050406030204" pitchFamily="18" charset="0"/>
                                </a:rPr>
                                <m:t>2</m:t>
                              </m:r>
                            </m:sup>
                          </m:sSup>
                        </m:e>
                      </m:d>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Var</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oMath>
                  </m:oMathPara>
                </a14:m>
                <a:endParaRPr lang="zh-CN" altLang="en-US" sz="2400" dirty="0">
                  <a:latin typeface="黑体" panose="02010609060101010101" pitchFamily="49" charset="-122"/>
                  <a:ea typeface="黑体" panose="02010609060101010101" pitchFamily="49" charset="-122"/>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628650" y="1505812"/>
                <a:ext cx="7886700" cy="4351338"/>
              </a:xfrm>
              <a:blipFill rotWithShape="1">
                <a:blip r:embed="rId1"/>
                <a:stretch>
                  <a:fillRect t="-5" b="13"/>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71A3E5DE-81CB-4440-8C3B-9A8802DA100B}" type="slidenum">
              <a:rPr lang="zh-CN" altLang="en-US" smtClean="0"/>
            </a:fld>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2979" y="365127"/>
            <a:ext cx="8325853" cy="1143636"/>
          </a:xfrm>
        </p:spPr>
        <p:txBody>
          <a:bodyPr/>
          <a:lstStyle/>
          <a:p>
            <a:r>
              <a:rPr lang="en-US" altLang="zh-CN" dirty="0">
                <a:latin typeface="黑体" panose="02010609060101010101" pitchFamily="49" charset="-122"/>
                <a:ea typeface="黑体" panose="02010609060101010101" pitchFamily="49" charset="-122"/>
                <a:sym typeface="+mn-ea"/>
              </a:rPr>
              <a:t>Chernoff Bound</a:t>
            </a:r>
            <a:r>
              <a:rPr lang="zh-CN" altLang="en-US" dirty="0">
                <a:latin typeface="黑体" panose="02010609060101010101" pitchFamily="49" charset="-122"/>
                <a:ea typeface="黑体" panose="02010609060101010101" pitchFamily="49" charset="-122"/>
                <a:sym typeface="+mn-ea"/>
              </a:rPr>
              <a:t>（切尔诺夫界）</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45110" y="1825625"/>
                <a:ext cx="8453722" cy="4351338"/>
              </a:xfrm>
            </p:spPr>
            <p:txBody>
              <a:bodyPr>
                <a:noAutofit/>
              </a:bodyPr>
              <a:lstStyle/>
              <a:p>
                <a:pPr>
                  <a:lnSpc>
                    <a:spcPct val="100000"/>
                  </a:lnSpc>
                </a:pPr>
                <a:r>
                  <a:rPr lang="zh-CN" altLang="en-US" sz="2400" dirty="0">
                    <a:latin typeface="黑体" panose="02010609060101010101" pitchFamily="49" charset="-122"/>
                    <a:ea typeface="黑体" panose="02010609060101010101" pitchFamily="49" charset="-122"/>
                  </a:rPr>
                  <a:t>切尔诺夫界</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下界</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a:p>
                <a:pPr marL="0" indent="0">
                  <a:lnSpc>
                    <a:spcPct val="100000"/>
                  </a:lnSpc>
                  <a:buNone/>
                </a:pPr>
                <a:r>
                  <a:rPr lang="zh-CN" altLang="en-US" sz="2400" dirty="0">
                    <a:latin typeface="黑体" panose="02010609060101010101" pitchFamily="49" charset="-122"/>
                    <a:ea typeface="黑体" panose="02010609060101010101" pitchFamily="49" charset="-122"/>
                  </a:rPr>
                  <a:t>令</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𝑛</m:t>
                        </m:r>
                      </m:sub>
                    </m:sSub>
                  </m:oMath>
                </a14:m>
                <a:r>
                  <a:rPr lang="zh-CN" altLang="en-US" sz="2400" dirty="0">
                    <a:latin typeface="黑体" panose="02010609060101010101" pitchFamily="49" charset="-122"/>
                    <a:ea typeface="黑体" panose="02010609060101010101" pitchFamily="49" charset="-122"/>
                  </a:rPr>
                  <a:t>是</a:t>
                </a:r>
                <a:r>
                  <a:rPr lang="zh-CN" altLang="en-US" sz="2400" dirty="0">
                    <a:solidFill>
                      <a:srgbClr val="FF0000"/>
                    </a:solidFill>
                    <a:latin typeface="黑体" panose="02010609060101010101" pitchFamily="49" charset="-122"/>
                    <a:ea typeface="黑体" panose="02010609060101010101" pitchFamily="49" charset="-122"/>
                  </a:rPr>
                  <a:t>独立的泊松实验</a:t>
                </a:r>
                <a:r>
                  <a:rPr lang="zh-CN" altLang="en-US" sz="2400" dirty="0">
                    <a:latin typeface="黑体" panose="02010609060101010101" pitchFamily="49" charset="-122"/>
                    <a:ea typeface="黑体" panose="02010609060101010101" pitchFamily="49" charset="-122"/>
                  </a:rPr>
                  <a:t>，满足</a:t>
                </a:r>
                <a14:m>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Pr</m:t>
                        </m:r>
                      </m:fName>
                      <m:e>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e>
                        </m:d>
                      </m:e>
                    </m:func>
                    <m:r>
                      <a:rPr lang="en-US" altLang="zh-CN" sz="2400" b="0" i="1" smtClean="0">
                        <a:latin typeface="Cambria Math" panose="02040503050406030204" pitchFamily="18" charset="0"/>
                      </a:rPr>
                      <m:t>=</m:t>
                    </m:r>
                    <m:sSub>
                      <m:sSubPr>
                        <m:ctrlPr>
                          <a:rPr lang="en-US" altLang="zh-CN" sz="2400" b="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𝑝</m:t>
                        </m:r>
                      </m:e>
                      <m:sub>
                        <m:r>
                          <a:rPr lang="en-US" altLang="zh-CN" sz="2400" b="0" i="1" smtClean="0">
                            <a:solidFill>
                              <a:srgbClr val="FF0000"/>
                            </a:solidFill>
                            <a:latin typeface="Cambria Math" panose="02040503050406030204" pitchFamily="18" charset="0"/>
                          </a:rPr>
                          <m:t>𝑖</m:t>
                        </m:r>
                      </m:sub>
                    </m:sSub>
                  </m:oMath>
                </a14:m>
                <a:r>
                  <a:rPr lang="zh-CN" altLang="en-US" sz="2400" dirty="0">
                    <a:latin typeface="黑体" panose="02010609060101010101" pitchFamily="49" charset="-122"/>
                    <a:ea typeface="黑体" panose="02010609060101010101" pitchFamily="49" charset="-122"/>
                  </a:rPr>
                  <a:t>，那么如果</a:t>
                </a:r>
                <a14:m>
                  <m:oMath xmlns:m="http://schemas.openxmlformats.org/officeDocument/2006/math">
                    <m:r>
                      <a:rPr lang="en-US" altLang="zh-CN" sz="2400" b="0" i="1" smtClean="0">
                        <a:latin typeface="Cambria Math" panose="02040503050406030204" pitchFamily="18" charset="0"/>
                      </a:rPr>
                      <m:t>𝑋</m:t>
                    </m:r>
                  </m:oMath>
                </a14:m>
                <a:r>
                  <a:rPr lang="zh-CN" altLang="en-US" sz="2400" dirty="0">
                    <a:latin typeface="黑体" panose="02010609060101010101" pitchFamily="49" charset="-122"/>
                    <a:ea typeface="黑体" panose="02010609060101010101" pitchFamily="49" charset="-122"/>
                  </a:rPr>
                  <a:t>是</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𝑋</m:t>
                        </m:r>
                      </m:e>
                      <m:sub>
                        <m:r>
                          <a:rPr lang="en-US" altLang="zh-CN" sz="2400" b="0" i="1" dirty="0" smtClean="0">
                            <a:latin typeface="Cambria Math" panose="02040503050406030204" pitchFamily="18" charset="0"/>
                          </a:rPr>
                          <m:t>𝑖</m:t>
                        </m:r>
                      </m:sub>
                    </m:sSub>
                  </m:oMath>
                </a14:m>
                <a:r>
                  <a:rPr lang="zh-CN" altLang="en-US" sz="2400" dirty="0">
                    <a:latin typeface="黑体" panose="02010609060101010101" pitchFamily="49" charset="-122"/>
                    <a:ea typeface="黑体" panose="02010609060101010101" pitchFamily="49" charset="-122"/>
                  </a:rPr>
                  <a:t>的和，并且如果</a:t>
                </a:r>
                <a14:m>
                  <m:oMath xmlns:m="http://schemas.openxmlformats.org/officeDocument/2006/math">
                    <m:r>
                      <a:rPr lang="en-US" altLang="zh-CN" sz="2400" b="0" i="1" smtClean="0">
                        <a:latin typeface="Cambria Math" panose="02040503050406030204" pitchFamily="18" charset="0"/>
                      </a:rPr>
                      <m:t>𝜇</m:t>
                    </m:r>
                  </m:oMath>
                </a14:m>
                <a:r>
                  <a:rPr lang="zh-CN" altLang="en-US" sz="2400" dirty="0">
                    <a:latin typeface="黑体" panose="02010609060101010101" pitchFamily="49" charset="-122"/>
                    <a:ea typeface="黑体" panose="02010609060101010101" pitchFamily="49" charset="-122"/>
                  </a:rPr>
                  <a:t>是</a:t>
                </a:r>
                <a14:m>
                  <m:oMath xmlns:m="http://schemas.openxmlformats.org/officeDocument/2006/math">
                    <m:r>
                      <a:rPr lang="en-US" altLang="zh-CN" sz="2400" b="0" i="1" dirty="0" smtClean="0">
                        <a:latin typeface="Cambria Math" panose="02040503050406030204" pitchFamily="18" charset="0"/>
                      </a:rPr>
                      <m:t>𝐸</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𝑋</m:t>
                    </m:r>
                    <m:r>
                      <a:rPr lang="en-US" altLang="zh-CN" sz="2400" b="0" i="1" dirty="0" smtClean="0">
                        <a:latin typeface="Cambria Math" panose="02040503050406030204" pitchFamily="18" charset="0"/>
                      </a:rPr>
                      <m:t>]</m:t>
                    </m:r>
                  </m:oMath>
                </a14:m>
                <a:r>
                  <a:rPr lang="zh-CN" altLang="en-US" sz="2400" dirty="0">
                    <a:latin typeface="黑体" panose="02010609060101010101" pitchFamily="49" charset="-122"/>
                    <a:ea typeface="黑体" panose="02010609060101010101" pitchFamily="49" charset="-122"/>
                  </a:rPr>
                  <a:t>，对于任意的</a:t>
                </a:r>
                <a14:m>
                  <m:oMath xmlns:m="http://schemas.openxmlformats.org/officeDocument/2006/math">
                    <m:r>
                      <a:rPr lang="en-US" altLang="zh-CN" sz="2400" b="0" i="1" smtClean="0">
                        <a:latin typeface="Cambria Math" panose="02040503050406030204" pitchFamily="18" charset="0"/>
                      </a:rPr>
                      <m:t>𝛿</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oMath>
                </a14:m>
                <a:r>
                  <a:rPr lang="en-US" altLang="zh-CN"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marL="0" indent="0">
                  <a:lnSpc>
                    <a:spcPct val="100000"/>
                  </a:lnSpc>
                  <a:buNone/>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Pr</m:t>
                          </m:r>
                        </m:fName>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&lt;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𝛿</m:t>
                                  </m:r>
                                </m:e>
                              </m:d>
                              <m:r>
                                <a:rPr lang="en-US" altLang="zh-CN" sz="2400" b="0" i="1" smtClean="0">
                                  <a:latin typeface="Cambria Math" panose="02040503050406030204" pitchFamily="18" charset="0"/>
                                </a:rPr>
                                <m:t>𝜇</m:t>
                              </m:r>
                            </m:e>
                          </m:d>
                        </m:e>
                      </m:func>
                      <m:r>
                        <a:rPr lang="en-US" altLang="zh-CN" sz="2400" b="0" i="1" smtClean="0">
                          <a:latin typeface="Cambria Math" panose="02040503050406030204" pitchFamily="18" charset="0"/>
                        </a:rPr>
                        <m:t>&lt;</m:t>
                      </m:r>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𝛿</m:t>
                                      </m:r>
                                    </m:sup>
                                  </m:sSup>
                                </m:num>
                                <m:den>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𝛿</m:t>
                                          </m:r>
                                        </m:e>
                                      </m:d>
                                    </m:e>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𝛿</m:t>
                                          </m:r>
                                        </m:e>
                                      </m:d>
                                    </m:sup>
                                  </m:sSup>
                                </m:den>
                              </m:f>
                            </m:e>
                          </m:d>
                        </m:e>
                        <m:sup>
                          <m:r>
                            <a:rPr lang="en-US" altLang="zh-CN" sz="2400" b="0" i="1" smtClean="0">
                              <a:latin typeface="Cambria Math" panose="02040503050406030204" pitchFamily="18" charset="0"/>
                            </a:rPr>
                            <m:t>𝜇</m:t>
                          </m:r>
                        </m:sup>
                      </m:sSup>
                    </m:oMath>
                  </m:oMathPara>
                </a14:m>
                <a:endParaRPr lang="en-US" altLang="zh-CN" sz="2400" dirty="0">
                  <a:latin typeface="黑体" panose="02010609060101010101" pitchFamily="49" charset="-122"/>
                  <a:ea typeface="黑体" panose="02010609060101010101" pitchFamily="49" charset="-122"/>
                </a:endParaRPr>
              </a:p>
              <a:p>
                <a:pPr marL="0" indent="0">
                  <a:lnSpc>
                    <a:spcPct val="100000"/>
                  </a:lnSpc>
                  <a:buNone/>
                </a:pPr>
                <a:r>
                  <a:rPr lang="zh-CN" altLang="en-US" sz="2400" dirty="0">
                    <a:latin typeface="黑体" panose="02010609060101010101" pitchFamily="49" charset="-122"/>
                    <a:ea typeface="黑体" panose="02010609060101010101" pitchFamily="49" charset="-122"/>
                  </a:rPr>
                  <a:t>这个界限计算起来可能很复杂。我们可以将其简化为一个较弱的界，即：</a:t>
                </a:r>
                <a:endParaRPr lang="en-US" altLang="zh-CN" sz="2400" dirty="0">
                  <a:latin typeface="黑体" panose="02010609060101010101" pitchFamily="49" charset="-122"/>
                  <a:ea typeface="黑体" panose="02010609060101010101" pitchFamily="49" charset="-122"/>
                </a:endParaRPr>
              </a:p>
              <a:p>
                <a:pPr marL="0" indent="0">
                  <a:lnSpc>
                    <a:spcPct val="100000"/>
                  </a:lnSpc>
                  <a:buNone/>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ea typeface="黑体" panose="02010609060101010101" pitchFamily="49" charset="-122"/>
                            </a:rPr>
                          </m:ctrlPr>
                        </m:funcPr>
                        <m:fName>
                          <m:r>
                            <m:rPr>
                              <m:sty m:val="p"/>
                            </m:rPr>
                            <a:rPr lang="en-US" altLang="zh-CN" sz="2400" b="0" i="0" smtClean="0">
                              <a:latin typeface="Cambria Math" panose="02040503050406030204" pitchFamily="18" charset="0"/>
                              <a:ea typeface="黑体" panose="02010609060101010101" pitchFamily="49" charset="-122"/>
                            </a:rPr>
                            <m:t>Pr</m:t>
                          </m:r>
                        </m:fName>
                        <m:e>
                          <m:d>
                            <m:dPr>
                              <m:begChr m:val="["/>
                              <m:endChr m:val="]"/>
                              <m:ctrlPr>
                                <a:rPr lang="en-US" altLang="zh-CN" sz="2400" b="0" i="1" smtClean="0">
                                  <a:latin typeface="Cambria Math" panose="02040503050406030204" pitchFamily="18" charset="0"/>
                                  <a:ea typeface="黑体" panose="02010609060101010101" pitchFamily="49" charset="-122"/>
                                </a:rPr>
                              </m:ctrlPr>
                            </m:dPr>
                            <m:e>
                              <m:r>
                                <a:rPr lang="en-US" altLang="zh-CN" sz="2400" b="0" i="1" smtClean="0">
                                  <a:latin typeface="Cambria Math" panose="02040503050406030204" pitchFamily="18" charset="0"/>
                                  <a:ea typeface="黑体" panose="02010609060101010101" pitchFamily="49" charset="-122"/>
                                </a:rPr>
                                <m:t>𝑋</m:t>
                              </m:r>
                              <m:r>
                                <a:rPr lang="en-US" altLang="zh-CN" sz="2400" b="0" i="1" smtClean="0">
                                  <a:latin typeface="Cambria Math" panose="02040503050406030204" pitchFamily="18" charset="0"/>
                                  <a:ea typeface="黑体" panose="02010609060101010101" pitchFamily="49" charset="-122"/>
                                </a:rPr>
                                <m:t>&lt;</m:t>
                              </m:r>
                              <m:d>
                                <m:dPr>
                                  <m:ctrlPr>
                                    <a:rPr lang="en-US" altLang="zh-CN" sz="2400" b="0" i="1" smtClean="0">
                                      <a:latin typeface="Cambria Math" panose="02040503050406030204" pitchFamily="18" charset="0"/>
                                      <a:ea typeface="黑体" panose="02010609060101010101" pitchFamily="49" charset="-122"/>
                                    </a:rPr>
                                  </m:ctrlPr>
                                </m:dPr>
                                <m:e>
                                  <m:r>
                                    <a:rPr lang="en-US" altLang="zh-CN" sz="2400" b="0" i="1" smtClean="0">
                                      <a:latin typeface="Cambria Math" panose="02040503050406030204" pitchFamily="18" charset="0"/>
                                      <a:ea typeface="黑体" panose="02010609060101010101" pitchFamily="49" charset="-122"/>
                                    </a:rPr>
                                    <m:t>1</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𝛿</m:t>
                                  </m:r>
                                </m:e>
                              </m:d>
                              <m:r>
                                <a:rPr lang="en-US" altLang="zh-CN" sz="2400" b="0" i="1" smtClean="0">
                                  <a:latin typeface="Cambria Math" panose="02040503050406030204" pitchFamily="18" charset="0"/>
                                  <a:ea typeface="黑体" panose="02010609060101010101" pitchFamily="49" charset="-122"/>
                                </a:rPr>
                                <m:t>𝜇</m:t>
                              </m:r>
                            </m:e>
                          </m:d>
                        </m:e>
                      </m:func>
                      <m:r>
                        <a:rPr lang="en-US" altLang="zh-CN" sz="2400" b="0" i="1" smtClean="0">
                          <a:latin typeface="Cambria Math" panose="02040503050406030204" pitchFamily="18" charset="0"/>
                          <a:ea typeface="黑体" panose="02010609060101010101" pitchFamily="49" charset="-122"/>
                        </a:rPr>
                        <m:t>&lt;</m:t>
                      </m:r>
                      <m:r>
                        <m:rPr>
                          <m:sty m:val="p"/>
                        </m:rPr>
                        <a:rPr lang="en-US" altLang="zh-CN" sz="2400" b="0" i="0" smtClean="0">
                          <a:latin typeface="Cambria Math" panose="02040503050406030204" pitchFamily="18" charset="0"/>
                          <a:ea typeface="黑体" panose="02010609060101010101" pitchFamily="49" charset="-122"/>
                        </a:rPr>
                        <m:t>exp</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𝜇</m:t>
                      </m:r>
                      <m:sSup>
                        <m:sSupPr>
                          <m:ctrlPr>
                            <a:rPr lang="en-US" altLang="zh-CN" sz="2400" b="0" i="1" smtClean="0">
                              <a:latin typeface="Cambria Math" panose="02040503050406030204" pitchFamily="18" charset="0"/>
                              <a:ea typeface="黑体" panose="02010609060101010101" pitchFamily="49" charset="-122"/>
                            </a:rPr>
                          </m:ctrlPr>
                        </m:sSupPr>
                        <m:e>
                          <m:r>
                            <a:rPr lang="en-US" altLang="zh-CN" sz="2400" b="0" i="1" smtClean="0">
                              <a:latin typeface="Cambria Math" panose="02040503050406030204" pitchFamily="18" charset="0"/>
                              <a:ea typeface="黑体" panose="02010609060101010101" pitchFamily="49" charset="-122"/>
                            </a:rPr>
                            <m:t>𝛿</m:t>
                          </m:r>
                        </m:e>
                        <m:sup>
                          <m:r>
                            <a:rPr lang="en-US" altLang="zh-CN" sz="2400" b="0" i="1" smtClean="0">
                              <a:latin typeface="Cambria Math" panose="02040503050406030204" pitchFamily="18" charset="0"/>
                              <a:ea typeface="黑体" panose="02010609060101010101" pitchFamily="49" charset="-122"/>
                            </a:rPr>
                            <m:t>2</m:t>
                          </m:r>
                        </m:sup>
                      </m:sSup>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2</m:t>
                      </m:r>
                      <m:r>
                        <a:rPr lang="en-US" altLang="zh-CN" sz="2400" b="0" i="1" smtClean="0">
                          <a:latin typeface="Cambria Math" panose="02040503050406030204" pitchFamily="18" charset="0"/>
                          <a:ea typeface="黑体" panose="02010609060101010101" pitchFamily="49" charset="-122"/>
                        </a:rPr>
                        <m:t>)</m:t>
                      </m:r>
                    </m:oMath>
                  </m:oMathPara>
                </a14:m>
                <a:endParaRPr lang="en-US" altLang="zh-CN" sz="2400" dirty="0">
                  <a:latin typeface="黑体" panose="02010609060101010101" pitchFamily="49" charset="-122"/>
                  <a:ea typeface="黑体" panose="02010609060101010101" pitchFamily="49" charset="-122"/>
                </a:endParaRPr>
              </a:p>
              <a:p>
                <a:pPr marL="0" indent="0">
                  <a:lnSpc>
                    <a:spcPct val="100000"/>
                  </a:lnSpc>
                  <a:buNone/>
                </a:pPr>
                <a:r>
                  <a:rPr lang="zh-CN" altLang="en-US" sz="2400" dirty="0">
                    <a:latin typeface="黑体" panose="02010609060101010101" pitchFamily="49" charset="-122"/>
                    <a:ea typeface="黑体" panose="02010609060101010101" pitchFamily="49" charset="-122"/>
                  </a:rPr>
                  <a:t>简化后表明，概率随着离平均值的距离</a:t>
                </a:r>
                <a14:m>
                  <m:oMath xmlns:m="http://schemas.openxmlformats.org/officeDocument/2006/math">
                    <m:r>
                      <a:rPr lang="en-US" altLang="zh-CN" sz="2400" b="0" i="1" smtClean="0">
                        <a:latin typeface="Cambria Math" panose="02040503050406030204" pitchFamily="18" charset="0"/>
                        <a:ea typeface="黑体" panose="02010609060101010101" pitchFamily="49" charset="-122"/>
                      </a:rPr>
                      <m:t>𝛿</m:t>
                    </m:r>
                  </m:oMath>
                </a14:m>
                <a:r>
                  <a:rPr lang="zh-CN" altLang="en-US" sz="2400" dirty="0">
                    <a:latin typeface="黑体" panose="02010609060101010101" pitchFamily="49" charset="-122"/>
                    <a:ea typeface="黑体" panose="02010609060101010101" pitchFamily="49" charset="-122"/>
                  </a:rPr>
                  <a:t>呈指数递减。</a:t>
                </a:r>
                <a:endParaRPr lang="en-US" altLang="zh-CN" sz="2400" dirty="0">
                  <a:latin typeface="黑体" panose="02010609060101010101" pitchFamily="49" charset="-122"/>
                  <a:ea typeface="黑体" panose="02010609060101010101" pitchFamily="49" charset="-122"/>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45110" y="1825625"/>
                <a:ext cx="8453722" cy="4351338"/>
              </a:xfrm>
              <a:blipFill rotWithShape="1">
                <a:blip r:embed="rId1"/>
                <a:stretch>
                  <a:fillRect r="7" b="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2979" y="365127"/>
            <a:ext cx="8325853" cy="1143636"/>
          </a:xfrm>
        </p:spPr>
        <p:txBody>
          <a:bodyPr/>
          <a:lstStyle/>
          <a:p>
            <a:r>
              <a:rPr lang="en-US" altLang="zh-CN" dirty="0">
                <a:latin typeface="黑体" panose="02010609060101010101" pitchFamily="49" charset="-122"/>
                <a:ea typeface="黑体" panose="02010609060101010101" pitchFamily="49" charset="-122"/>
                <a:sym typeface="+mn-ea"/>
              </a:rPr>
              <a:t>Chernoff Bound</a:t>
            </a:r>
            <a:r>
              <a:rPr lang="zh-CN" altLang="en-US" dirty="0">
                <a:latin typeface="黑体" panose="02010609060101010101" pitchFamily="49" charset="-122"/>
                <a:ea typeface="黑体" panose="02010609060101010101" pitchFamily="49" charset="-122"/>
                <a:sym typeface="+mn-ea"/>
              </a:rPr>
              <a:t>（切尔诺夫界）</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45110" y="1825625"/>
                <a:ext cx="8453722" cy="4351338"/>
              </a:xfrm>
            </p:spPr>
            <p:txBody>
              <a:bodyPr>
                <a:normAutofit fontScale="92500"/>
              </a:bodyPr>
              <a:lstStyle/>
              <a:p>
                <a:pPr>
                  <a:lnSpc>
                    <a:spcPct val="100000"/>
                  </a:lnSpc>
                </a:pPr>
                <a:r>
                  <a:rPr lang="zh-CN" altLang="en-US" sz="2400" b="1" dirty="0">
                    <a:latin typeface="黑体" panose="02010609060101010101" pitchFamily="49" charset="-122"/>
                    <a:ea typeface="黑体" panose="02010609060101010101" pitchFamily="49" charset="-122"/>
                  </a:rPr>
                  <a:t>例：</a:t>
                </a:r>
                <a:r>
                  <a:rPr lang="zh-CN" altLang="en-US" sz="2400" dirty="0">
                    <a:latin typeface="黑体" panose="02010609060101010101" pitchFamily="49" charset="-122"/>
                    <a:ea typeface="黑体" panose="02010609060101010101" pitchFamily="49" charset="-122"/>
                  </a:rPr>
                  <a:t>投掷</a:t>
                </a:r>
                <a14:m>
                  <m:oMath xmlns:m="http://schemas.openxmlformats.org/officeDocument/2006/math">
                    <m:r>
                      <a:rPr lang="en-US" altLang="zh-CN" sz="2400" i="1" dirty="0" smtClean="0">
                        <a:latin typeface="Cambria Math" panose="02040503050406030204" pitchFamily="18" charset="0"/>
                        <a:ea typeface="黑体" panose="02010609060101010101" pitchFamily="49" charset="-122"/>
                      </a:rPr>
                      <m:t>𝑛</m:t>
                    </m:r>
                  </m:oMath>
                </a14:m>
                <a:r>
                  <a:rPr lang="zh-CN" altLang="en-US" sz="2400" dirty="0">
                    <a:latin typeface="黑体" panose="02010609060101010101" pitchFamily="49" charset="-122"/>
                    <a:ea typeface="黑体" panose="02010609060101010101" pitchFamily="49" charset="-122"/>
                  </a:rPr>
                  <a:t>次硬币，至多</a:t>
                </a:r>
                <a14:m>
                  <m:oMath xmlns:m="http://schemas.openxmlformats.org/officeDocument/2006/math">
                    <m:r>
                      <a:rPr lang="en-US" altLang="zh-CN" sz="2400" i="1" dirty="0" smtClean="0">
                        <a:latin typeface="Cambria Math" panose="02040503050406030204" pitchFamily="18" charset="0"/>
                        <a:ea typeface="黑体" panose="02010609060101010101" pitchFamily="49" charset="-122"/>
                      </a:rPr>
                      <m:t>𝑚</m:t>
                    </m:r>
                    <m:r>
                      <a:rPr lang="en-US" altLang="zh-CN" sz="2400" b="0" i="1" dirty="0" smtClean="0">
                        <a:latin typeface="Cambria Math" panose="02040503050406030204" pitchFamily="18" charset="0"/>
                        <a:ea typeface="黑体" panose="02010609060101010101" pitchFamily="49" charset="-122"/>
                      </a:rPr>
                      <m:t>(</m:t>
                    </m:r>
                    <m:r>
                      <a:rPr lang="en-US" altLang="zh-CN" sz="2400" i="1" dirty="0" smtClean="0">
                        <a:latin typeface="Cambria Math" panose="02040503050406030204" pitchFamily="18" charset="0"/>
                        <a:ea typeface="黑体" panose="02010609060101010101" pitchFamily="49" charset="-122"/>
                      </a:rPr>
                      <m:t>&lt;</m:t>
                    </m:r>
                    <m:r>
                      <a:rPr lang="en-US" altLang="zh-CN" sz="2400" b="0" i="1" dirty="0" smtClean="0">
                        <a:latin typeface="Cambria Math" panose="02040503050406030204" pitchFamily="18" charset="0"/>
                        <a:ea typeface="黑体" panose="02010609060101010101" pitchFamily="49" charset="-122"/>
                      </a:rPr>
                      <m:t>𝑛</m:t>
                    </m:r>
                    <m:r>
                      <a:rPr lang="en-US" altLang="zh-CN" sz="2400" b="0" i="1" dirty="0" smtClean="0">
                        <a:latin typeface="Cambria Math" panose="02040503050406030204" pitchFamily="18" charset="0"/>
                        <a:ea typeface="黑体" panose="02010609060101010101" pitchFamily="49" charset="-122"/>
                      </a:rPr>
                      <m:t>/</m:t>
                    </m:r>
                    <m:r>
                      <a:rPr lang="en-US" altLang="zh-CN" sz="2400" b="0" i="1" dirty="0" smtClean="0">
                        <a:latin typeface="Cambria Math" panose="02040503050406030204" pitchFamily="18" charset="0"/>
                        <a:ea typeface="黑体" panose="02010609060101010101" pitchFamily="49" charset="-122"/>
                      </a:rPr>
                      <m:t>2</m:t>
                    </m:r>
                    <m:r>
                      <a:rPr lang="en-US" altLang="zh-CN" sz="2400" b="0" i="1" dirty="0" smtClean="0">
                        <a:latin typeface="Cambria Math" panose="02040503050406030204" pitchFamily="18" charset="0"/>
                        <a:ea typeface="黑体" panose="02010609060101010101" pitchFamily="49" charset="-122"/>
                      </a:rPr>
                      <m:t>)</m:t>
                    </m:r>
                  </m:oMath>
                </a14:m>
                <a:r>
                  <a:rPr lang="zh-CN" altLang="en-US" sz="2400" dirty="0">
                    <a:latin typeface="黑体" panose="02010609060101010101" pitchFamily="49" charset="-122"/>
                    <a:ea typeface="黑体" panose="02010609060101010101" pitchFamily="49" charset="-122"/>
                  </a:rPr>
                  <a:t>次正面朝上的概率是多少？</a:t>
                </a:r>
                <a:endParaRPr lang="en-US" altLang="zh-CN" sz="2400" dirty="0">
                  <a:latin typeface="黑体" panose="02010609060101010101" pitchFamily="49" charset="-122"/>
                  <a:ea typeface="黑体" panose="02010609060101010101" pitchFamily="49" charset="-122"/>
                </a:endParaRPr>
              </a:p>
              <a:p>
                <a:pPr>
                  <a:lnSpc>
                    <a:spcPct val="100000"/>
                  </a:lnSpc>
                </a:pPr>
                <a:r>
                  <a:rPr lang="zh-CN" altLang="en-US" sz="2400" dirty="0">
                    <a:latin typeface="黑体" panose="02010609060101010101" pitchFamily="49" charset="-122"/>
                    <a:ea typeface="黑体" panose="02010609060101010101" pitchFamily="49" charset="-122"/>
                  </a:rPr>
                  <a:t>令</a:t>
                </a:r>
                <a14:m>
                  <m:oMath xmlns:m="http://schemas.openxmlformats.org/officeDocument/2006/math">
                    <m:r>
                      <a:rPr lang="en-US" altLang="zh-CN" sz="2400" i="1" dirty="0" smtClean="0">
                        <a:latin typeface="Cambria Math" panose="02040503050406030204" pitchFamily="18" charset="0"/>
                        <a:ea typeface="黑体" panose="02010609060101010101" pitchFamily="49" charset="-122"/>
                      </a:rPr>
                      <m:t>𝑋</m:t>
                    </m:r>
                  </m:oMath>
                </a14:m>
                <a:r>
                  <a:rPr lang="zh-CN" altLang="en-US" sz="2400" dirty="0">
                    <a:latin typeface="黑体" panose="02010609060101010101" pitchFamily="49" charset="-122"/>
                    <a:ea typeface="黑体" panose="02010609060101010101" pitchFamily="49" charset="-122"/>
                  </a:rPr>
                  <a:t>为正面朝上的次数，则</a:t>
                </a:r>
                <a14:m>
                  <m:oMath xmlns:m="http://schemas.openxmlformats.org/officeDocument/2006/math">
                    <m:r>
                      <a:rPr lang="en-US" altLang="zh-CN" sz="2400" b="0" i="1" dirty="0" smtClean="0">
                        <a:latin typeface="Cambria Math" panose="02040503050406030204" pitchFamily="18" charset="0"/>
                        <a:ea typeface="黑体" panose="02010609060101010101" pitchFamily="49" charset="-122"/>
                      </a:rPr>
                      <m:t>𝜇</m:t>
                    </m:r>
                    <m:r>
                      <a:rPr lang="en-US" altLang="zh-CN" sz="2400" i="1" dirty="0" smtClean="0">
                        <a:latin typeface="Cambria Math" panose="02040503050406030204" pitchFamily="18" charset="0"/>
                        <a:ea typeface="黑体" panose="02010609060101010101" pitchFamily="49" charset="-122"/>
                      </a:rPr>
                      <m:t>=</m:t>
                    </m:r>
                    <m:r>
                      <a:rPr lang="en-US" altLang="zh-CN" sz="2400" i="1" dirty="0" smtClean="0">
                        <a:latin typeface="Cambria Math" panose="02040503050406030204" pitchFamily="18" charset="0"/>
                        <a:ea typeface="黑体" panose="02010609060101010101" pitchFamily="49" charset="-122"/>
                      </a:rPr>
                      <m:t>𝑛</m:t>
                    </m:r>
                    <m:r>
                      <a:rPr lang="en-US" altLang="zh-CN" sz="2400" i="1" dirty="0" smtClean="0">
                        <a:latin typeface="Cambria Math" panose="02040503050406030204" pitchFamily="18" charset="0"/>
                        <a:ea typeface="黑体" panose="02010609060101010101" pitchFamily="49" charset="-122"/>
                      </a:rPr>
                      <m:t>/</m:t>
                    </m:r>
                    <m:r>
                      <a:rPr lang="en-US" altLang="zh-CN" sz="2400" i="1" dirty="0" smtClean="0">
                        <a:latin typeface="Cambria Math" panose="02040503050406030204" pitchFamily="18" charset="0"/>
                        <a:ea typeface="黑体" panose="02010609060101010101" pitchFamily="49" charset="-122"/>
                      </a:rPr>
                      <m:t>2</m:t>
                    </m:r>
                  </m:oMath>
                </a14:m>
                <a:r>
                  <a:rPr lang="zh-CN" altLang="en-US" sz="2400" dirty="0">
                    <a:latin typeface="黑体" panose="02010609060101010101" pitchFamily="49" charset="-122"/>
                    <a:ea typeface="黑体" panose="02010609060101010101" pitchFamily="49" charset="-122"/>
                  </a:rPr>
                  <a:t>，</a:t>
                </a:r>
                <a14:m>
                  <m:oMath xmlns:m="http://schemas.openxmlformats.org/officeDocument/2006/math">
                    <m:r>
                      <a:rPr lang="en-US" altLang="zh-CN" sz="2400" b="0" i="1" dirty="0" smtClean="0">
                        <a:latin typeface="Cambria Math" panose="02040503050406030204" pitchFamily="18" charset="0"/>
                        <a:ea typeface="黑体" panose="02010609060101010101" pitchFamily="49" charset="-122"/>
                      </a:rPr>
                      <m:t>𝛿</m:t>
                    </m:r>
                    <m:r>
                      <a:rPr lang="en-US" altLang="zh-CN" sz="2400" i="1" dirty="0" smtClean="0">
                        <a:latin typeface="Cambria Math" panose="02040503050406030204" pitchFamily="18" charset="0"/>
                        <a:ea typeface="黑体" panose="02010609060101010101" pitchFamily="49" charset="-122"/>
                      </a:rPr>
                      <m:t>=</m:t>
                    </m:r>
                    <m:r>
                      <a:rPr lang="en-US" altLang="zh-CN" sz="2400" b="0" i="1" dirty="0" smtClean="0">
                        <a:latin typeface="Cambria Math" panose="02040503050406030204" pitchFamily="18" charset="0"/>
                        <a:ea typeface="黑体" panose="02010609060101010101" pitchFamily="49" charset="-122"/>
                      </a:rPr>
                      <m:t>(</m:t>
                    </m:r>
                    <m:r>
                      <a:rPr lang="en-US" altLang="zh-CN" sz="2400" i="1" dirty="0" smtClean="0">
                        <a:latin typeface="Cambria Math" panose="02040503050406030204" pitchFamily="18" charset="0"/>
                        <a:ea typeface="黑体" panose="02010609060101010101" pitchFamily="49" charset="-122"/>
                      </a:rPr>
                      <m:t>1</m:t>
                    </m:r>
                    <m:r>
                      <a:rPr lang="en-US" altLang="zh-CN" sz="2400" i="1" dirty="0" smtClean="0">
                        <a:latin typeface="Cambria Math" panose="02040503050406030204" pitchFamily="18" charset="0"/>
                        <a:ea typeface="黑体" panose="02010609060101010101" pitchFamily="49" charset="-122"/>
                      </a:rPr>
                      <m:t>−</m:t>
                    </m:r>
                    <m:f>
                      <m:fPr>
                        <m:ctrlPr>
                          <a:rPr lang="en-US" altLang="zh-CN" sz="2400" i="1" dirty="0" smtClean="0">
                            <a:latin typeface="Cambria Math" panose="02040503050406030204" pitchFamily="18" charset="0"/>
                            <a:ea typeface="黑体" panose="02010609060101010101" pitchFamily="49" charset="-122"/>
                          </a:rPr>
                        </m:ctrlPr>
                      </m:fPr>
                      <m:num>
                        <m:r>
                          <a:rPr lang="en-US" altLang="zh-CN" sz="2400" i="1" dirty="0" smtClean="0">
                            <a:latin typeface="Cambria Math" panose="02040503050406030204" pitchFamily="18" charset="0"/>
                            <a:ea typeface="黑体" panose="02010609060101010101" pitchFamily="49" charset="-122"/>
                          </a:rPr>
                          <m:t>2</m:t>
                        </m:r>
                        <m:r>
                          <a:rPr lang="en-US" altLang="zh-CN" sz="2400" i="1" dirty="0" smtClean="0">
                            <a:latin typeface="Cambria Math" panose="02040503050406030204" pitchFamily="18" charset="0"/>
                            <a:ea typeface="黑体" panose="02010609060101010101" pitchFamily="49" charset="-122"/>
                          </a:rPr>
                          <m:t>𝑚</m:t>
                        </m:r>
                      </m:num>
                      <m:den>
                        <m:r>
                          <a:rPr lang="en-US" altLang="zh-CN" sz="2400" i="1" dirty="0" smtClean="0">
                            <a:latin typeface="Cambria Math" panose="02040503050406030204" pitchFamily="18" charset="0"/>
                            <a:ea typeface="黑体" panose="02010609060101010101" pitchFamily="49" charset="-122"/>
                          </a:rPr>
                          <m:t>𝑛</m:t>
                        </m:r>
                      </m:den>
                    </m:f>
                    <m:r>
                      <a:rPr lang="en-US" altLang="zh-CN" sz="2400" b="0" i="1" dirty="0" smtClean="0">
                        <a:latin typeface="Cambria Math" panose="02040503050406030204" pitchFamily="18" charset="0"/>
                        <a:ea typeface="黑体" panose="02010609060101010101" pitchFamily="49" charset="-122"/>
                      </a:rPr>
                      <m:t>)</m:t>
                    </m:r>
                  </m:oMath>
                </a14:m>
                <a:r>
                  <a:rPr lang="zh-CN" altLang="en-US" sz="2400" dirty="0">
                    <a:latin typeface="黑体" panose="02010609060101010101" pitchFamily="49" charset="-122"/>
                    <a:ea typeface="黑体" panose="02010609060101010101" pitchFamily="49" charset="-122"/>
                  </a:rPr>
                  <a:t>为</a:t>
                </a:r>
                <a14:m>
                  <m:oMath xmlns:m="http://schemas.openxmlformats.org/officeDocument/2006/math">
                    <m:r>
                      <a:rPr lang="en-US" altLang="zh-CN" sz="2400" i="1" dirty="0" smtClean="0">
                        <a:latin typeface="Cambria Math" panose="02040503050406030204" pitchFamily="18" charset="0"/>
                        <a:ea typeface="黑体" panose="02010609060101010101" pitchFamily="49" charset="-122"/>
                      </a:rPr>
                      <m:t>𝑚</m:t>
                    </m:r>
                  </m:oMath>
                </a14:m>
                <a:r>
                  <a:rPr lang="zh-CN" altLang="en-US" sz="2400" dirty="0">
                    <a:latin typeface="黑体" panose="02010609060101010101" pitchFamily="49" charset="-122"/>
                    <a:ea typeface="黑体" panose="02010609060101010101" pitchFamily="49" charset="-122"/>
                  </a:rPr>
                  <a:t>与</a:t>
                </a:r>
                <a14:m>
                  <m:oMath xmlns:m="http://schemas.openxmlformats.org/officeDocument/2006/math">
                    <m:r>
                      <a:rPr lang="en-US" altLang="zh-CN" sz="2400" i="1" dirty="0">
                        <a:latin typeface="Cambria Math" panose="02040503050406030204" pitchFamily="18" charset="0"/>
                        <a:ea typeface="黑体" panose="02010609060101010101" pitchFamily="49" charset="-122"/>
                      </a:rPr>
                      <m:t>𝜇</m:t>
                    </m:r>
                  </m:oMath>
                </a14:m>
                <a:r>
                  <a:rPr lang="zh-CN" altLang="en-US" sz="2400" dirty="0">
                    <a:latin typeface="黑体" panose="02010609060101010101" pitchFamily="49" charset="-122"/>
                    <a:ea typeface="黑体" panose="02010609060101010101" pitchFamily="49" charset="-122"/>
                  </a:rPr>
                  <a:t>的相对距离。该界给出了小于</a:t>
                </a:r>
                <a14:m>
                  <m:oMath xmlns:m="http://schemas.openxmlformats.org/officeDocument/2006/math">
                    <m:r>
                      <a:rPr lang="en-US" altLang="zh-CN" sz="2400" i="1" dirty="0" smtClean="0">
                        <a:latin typeface="Cambria Math" panose="02040503050406030204" pitchFamily="18" charset="0"/>
                        <a:ea typeface="黑体" panose="02010609060101010101" pitchFamily="49" charset="-122"/>
                      </a:rPr>
                      <m:t>𝑚</m:t>
                    </m:r>
                  </m:oMath>
                </a14:m>
                <a:r>
                  <a:rPr lang="zh-CN" altLang="en-US" sz="2400" dirty="0">
                    <a:latin typeface="黑体" panose="02010609060101010101" pitchFamily="49" charset="-122"/>
                    <a:ea typeface="黑体" panose="02010609060101010101" pitchFamily="49" charset="-122"/>
                  </a:rPr>
                  <a:t>次正面朝上的概率，即</a:t>
                </a:r>
                <a:endParaRPr lang="en-US" altLang="zh-CN" sz="2400" dirty="0">
                  <a:latin typeface="黑体" panose="02010609060101010101" pitchFamily="49" charset="-122"/>
                  <a:ea typeface="黑体" panose="02010609060101010101" pitchFamily="49" charset="-122"/>
                </a:endParaRPr>
              </a:p>
              <a:p>
                <a:pPr marL="0" indent="0">
                  <a:lnSpc>
                    <a:spcPct val="100000"/>
                  </a:lnSpc>
                  <a:buNone/>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ea typeface="黑体" panose="02010609060101010101" pitchFamily="49" charset="-122"/>
                            </a:rPr>
                          </m:ctrlPr>
                        </m:funcPr>
                        <m:fName>
                          <m:r>
                            <m:rPr>
                              <m:sty m:val="p"/>
                            </m:rPr>
                            <a:rPr lang="en-US" altLang="zh-CN" sz="2400" b="0" i="0" smtClean="0">
                              <a:latin typeface="Cambria Math" panose="02040503050406030204" pitchFamily="18" charset="0"/>
                              <a:ea typeface="黑体" panose="02010609060101010101" pitchFamily="49" charset="-122"/>
                            </a:rPr>
                            <m:t>Pr</m:t>
                          </m:r>
                        </m:fName>
                        <m:e>
                          <m:d>
                            <m:dPr>
                              <m:begChr m:val="["/>
                              <m:endChr m:val="]"/>
                              <m:ctrlPr>
                                <a:rPr lang="en-US" altLang="zh-CN" sz="2400" b="0" i="1" smtClean="0">
                                  <a:latin typeface="Cambria Math" panose="02040503050406030204" pitchFamily="18" charset="0"/>
                                  <a:ea typeface="黑体" panose="02010609060101010101" pitchFamily="49" charset="-122"/>
                                </a:rPr>
                              </m:ctrlPr>
                            </m:dPr>
                            <m:e>
                              <m:r>
                                <a:rPr lang="en-US" altLang="zh-CN" sz="2400" b="0" i="1" smtClean="0">
                                  <a:latin typeface="Cambria Math" panose="02040503050406030204" pitchFamily="18" charset="0"/>
                                  <a:ea typeface="黑体" panose="02010609060101010101" pitchFamily="49" charset="-122"/>
                                </a:rPr>
                                <m:t>𝑋</m:t>
                              </m:r>
                              <m:r>
                                <a:rPr lang="en-US" altLang="zh-CN" sz="2400" b="0" i="1" smtClean="0">
                                  <a:latin typeface="Cambria Math" panose="02040503050406030204" pitchFamily="18" charset="0"/>
                                  <a:ea typeface="黑体" panose="02010609060101010101" pitchFamily="49" charset="-122"/>
                                </a:rPr>
                                <m:t>&lt;</m:t>
                              </m:r>
                              <m:r>
                                <a:rPr lang="en-US" altLang="zh-CN" sz="2400" b="0" i="1" smtClean="0">
                                  <a:latin typeface="Cambria Math" panose="02040503050406030204" pitchFamily="18" charset="0"/>
                                  <a:ea typeface="黑体" panose="02010609060101010101" pitchFamily="49" charset="-122"/>
                                </a:rPr>
                                <m:t>𝑚</m:t>
                              </m:r>
                            </m:e>
                          </m:d>
                        </m:e>
                      </m:func>
                      <m:r>
                        <a:rPr lang="en-US" altLang="zh-CN" sz="2400" b="0" i="1" smtClean="0">
                          <a:latin typeface="Cambria Math" panose="02040503050406030204" pitchFamily="18" charset="0"/>
                          <a:ea typeface="黑体" panose="02010609060101010101" pitchFamily="49" charset="-122"/>
                        </a:rPr>
                        <m:t>&lt;</m:t>
                      </m:r>
                      <m:func>
                        <m:funcPr>
                          <m:ctrlPr>
                            <a:rPr lang="en-US" altLang="zh-CN" sz="2400" b="0" i="1" smtClean="0">
                              <a:latin typeface="Cambria Math" panose="02040503050406030204" pitchFamily="18" charset="0"/>
                              <a:ea typeface="黑体" panose="02010609060101010101" pitchFamily="49" charset="-122"/>
                            </a:rPr>
                          </m:ctrlPr>
                        </m:funcPr>
                        <m:fName>
                          <m:r>
                            <m:rPr>
                              <m:sty m:val="p"/>
                            </m:rPr>
                            <a:rPr lang="en-US" altLang="zh-CN" sz="2400" b="0" i="0" smtClean="0">
                              <a:latin typeface="Cambria Math" panose="02040503050406030204" pitchFamily="18" charset="0"/>
                              <a:ea typeface="黑体" panose="02010609060101010101" pitchFamily="49" charset="-122"/>
                            </a:rPr>
                            <m:t>exp</m:t>
                          </m:r>
                        </m:fName>
                        <m:e>
                          <m:d>
                            <m:dPr>
                              <m:ctrlPr>
                                <a:rPr lang="en-US" altLang="zh-CN" sz="2400" b="0" i="1" smtClean="0">
                                  <a:latin typeface="Cambria Math" panose="02040503050406030204" pitchFamily="18" charset="0"/>
                                  <a:ea typeface="黑体" panose="02010609060101010101" pitchFamily="49" charset="-122"/>
                                </a:rPr>
                              </m:ctrlPr>
                            </m:dPr>
                            <m:e>
                              <m:r>
                                <a:rPr lang="en-US" altLang="zh-CN" sz="2400" b="0" i="1" smtClean="0">
                                  <a:latin typeface="Cambria Math" panose="02040503050406030204" pitchFamily="18" charset="0"/>
                                  <a:ea typeface="黑体" panose="02010609060101010101" pitchFamily="49" charset="-122"/>
                                </a:rPr>
                                <m:t>−</m:t>
                              </m:r>
                              <m:d>
                                <m:dPr>
                                  <m:ctrlPr>
                                    <a:rPr lang="en-US" altLang="zh-CN" sz="2400" b="0" i="1" smtClean="0">
                                      <a:latin typeface="Cambria Math" panose="02040503050406030204" pitchFamily="18" charset="0"/>
                                      <a:ea typeface="黑体" panose="02010609060101010101" pitchFamily="49" charset="-122"/>
                                    </a:rPr>
                                  </m:ctrlPr>
                                </m:dPr>
                                <m:e>
                                  <m:f>
                                    <m:fPr>
                                      <m:ctrlPr>
                                        <a:rPr lang="en-US" altLang="zh-CN" sz="2400" b="0" i="1" smtClean="0">
                                          <a:latin typeface="Cambria Math" panose="02040503050406030204" pitchFamily="18" charset="0"/>
                                          <a:ea typeface="黑体" panose="02010609060101010101" pitchFamily="49" charset="-122"/>
                                        </a:rPr>
                                      </m:ctrlPr>
                                    </m:fPr>
                                    <m:num>
                                      <m:r>
                                        <a:rPr lang="en-US" altLang="zh-CN" sz="2400" b="0" i="1" smtClean="0">
                                          <a:latin typeface="Cambria Math" panose="02040503050406030204" pitchFamily="18" charset="0"/>
                                          <a:ea typeface="黑体" panose="02010609060101010101" pitchFamily="49" charset="-122"/>
                                        </a:rPr>
                                        <m:t>𝑛</m:t>
                                      </m:r>
                                    </m:num>
                                    <m:den>
                                      <m:r>
                                        <a:rPr lang="en-US" altLang="zh-CN" sz="2400" b="0" i="1" smtClean="0">
                                          <a:latin typeface="Cambria Math" panose="02040503050406030204" pitchFamily="18" charset="0"/>
                                          <a:ea typeface="黑体" panose="02010609060101010101" pitchFamily="49" charset="-122"/>
                                        </a:rPr>
                                        <m:t>4</m:t>
                                      </m:r>
                                    </m:den>
                                  </m:f>
                                </m:e>
                              </m:d>
                              <m:sSup>
                                <m:sSupPr>
                                  <m:ctrlPr>
                                    <a:rPr lang="en-US" altLang="zh-CN" sz="2400" b="0" i="1" smtClean="0">
                                      <a:latin typeface="Cambria Math" panose="02040503050406030204" pitchFamily="18" charset="0"/>
                                      <a:ea typeface="黑体" panose="02010609060101010101" pitchFamily="49" charset="-122"/>
                                    </a:rPr>
                                  </m:ctrlPr>
                                </m:sSupPr>
                                <m:e>
                                  <m:d>
                                    <m:dPr>
                                      <m:ctrlPr>
                                        <a:rPr lang="en-US" altLang="zh-CN" sz="2400" b="0" i="1" smtClean="0">
                                          <a:latin typeface="Cambria Math" panose="02040503050406030204" pitchFamily="18" charset="0"/>
                                          <a:ea typeface="黑体" panose="02010609060101010101" pitchFamily="49" charset="-122"/>
                                        </a:rPr>
                                      </m:ctrlPr>
                                    </m:dPr>
                                    <m:e>
                                      <m:r>
                                        <a:rPr lang="en-US" altLang="zh-CN" sz="2400" b="0" i="1" smtClean="0">
                                          <a:latin typeface="Cambria Math" panose="02040503050406030204" pitchFamily="18" charset="0"/>
                                          <a:ea typeface="黑体" panose="02010609060101010101" pitchFamily="49" charset="-122"/>
                                        </a:rPr>
                                        <m:t>1</m:t>
                                      </m:r>
                                      <m:r>
                                        <a:rPr lang="en-US" altLang="zh-CN" sz="2400" b="0" i="1" smtClean="0">
                                          <a:latin typeface="Cambria Math" panose="02040503050406030204" pitchFamily="18" charset="0"/>
                                          <a:ea typeface="黑体" panose="02010609060101010101" pitchFamily="49" charset="-122"/>
                                        </a:rPr>
                                        <m:t>−</m:t>
                                      </m:r>
                                      <m:f>
                                        <m:fPr>
                                          <m:ctrlPr>
                                            <a:rPr lang="en-US" altLang="zh-CN" sz="2400" b="0" i="1" smtClean="0">
                                              <a:latin typeface="Cambria Math" panose="02040503050406030204" pitchFamily="18" charset="0"/>
                                              <a:ea typeface="黑体" panose="02010609060101010101" pitchFamily="49" charset="-122"/>
                                            </a:rPr>
                                          </m:ctrlPr>
                                        </m:fPr>
                                        <m:num>
                                          <m:r>
                                            <a:rPr lang="en-US" altLang="zh-CN" sz="2400" b="0" i="1" smtClean="0">
                                              <a:latin typeface="Cambria Math" panose="02040503050406030204" pitchFamily="18" charset="0"/>
                                              <a:ea typeface="黑体" panose="02010609060101010101" pitchFamily="49" charset="-122"/>
                                            </a:rPr>
                                            <m:t>2</m:t>
                                          </m:r>
                                          <m:r>
                                            <a:rPr lang="en-US" altLang="zh-CN" sz="2400" b="0" i="1" smtClean="0">
                                              <a:latin typeface="Cambria Math" panose="02040503050406030204" pitchFamily="18" charset="0"/>
                                              <a:ea typeface="黑体" panose="02010609060101010101" pitchFamily="49" charset="-122"/>
                                            </a:rPr>
                                            <m:t>𝑚</m:t>
                                          </m:r>
                                        </m:num>
                                        <m:den>
                                          <m:r>
                                            <a:rPr lang="en-US" altLang="zh-CN" sz="2400" b="0" i="1" smtClean="0">
                                              <a:latin typeface="Cambria Math" panose="02040503050406030204" pitchFamily="18" charset="0"/>
                                              <a:ea typeface="黑体" panose="02010609060101010101" pitchFamily="49" charset="-122"/>
                                            </a:rPr>
                                            <m:t>𝑛</m:t>
                                          </m:r>
                                        </m:den>
                                      </m:f>
                                    </m:e>
                                  </m:d>
                                </m:e>
                                <m:sup>
                                  <m:r>
                                    <a:rPr lang="en-US" altLang="zh-CN" sz="2400" b="0" i="1" smtClean="0">
                                      <a:latin typeface="Cambria Math" panose="02040503050406030204" pitchFamily="18" charset="0"/>
                                      <a:ea typeface="黑体" panose="02010609060101010101" pitchFamily="49" charset="-122"/>
                                    </a:rPr>
                                    <m:t>2</m:t>
                                  </m:r>
                                </m:sup>
                              </m:sSup>
                            </m:e>
                          </m:d>
                        </m:e>
                      </m:func>
                    </m:oMath>
                  </m:oMathPara>
                </a14:m>
                <a:endParaRPr lang="en-US" altLang="zh-CN" sz="2400" dirty="0">
                  <a:latin typeface="黑体" panose="02010609060101010101" pitchFamily="49" charset="-122"/>
                  <a:ea typeface="黑体" panose="02010609060101010101" pitchFamily="49" charset="-122"/>
                </a:endParaRPr>
              </a:p>
              <a:p>
                <a:pPr marL="0" indent="0">
                  <a:lnSpc>
                    <a:spcPct val="100000"/>
                  </a:lnSpc>
                  <a:buNone/>
                </a:pPr>
                <a:r>
                  <a:rPr lang="zh-CN" altLang="en-US" sz="2400" dirty="0">
                    <a:latin typeface="黑体" panose="02010609060101010101" pitchFamily="49" charset="-122"/>
                    <a:ea typeface="黑体" panose="02010609060101010101" pitchFamily="49" charset="-122"/>
                  </a:rPr>
                  <a:t>因此，如果我们掷硬币</a:t>
                </a:r>
                <a:r>
                  <a:rPr lang="en-US" altLang="zh-CN" sz="2400" dirty="0">
                    <a:latin typeface="黑体" panose="02010609060101010101" pitchFamily="49" charset="-122"/>
                    <a:ea typeface="黑体" panose="02010609060101010101" pitchFamily="49" charset="-122"/>
                  </a:rPr>
                  <a:t>100</a:t>
                </a:r>
                <a:r>
                  <a:rPr lang="zh-CN" altLang="en-US" sz="2400" dirty="0">
                    <a:latin typeface="黑体" panose="02010609060101010101" pitchFamily="49" charset="-122"/>
                    <a:ea typeface="黑体" panose="02010609060101010101" pitchFamily="49" charset="-122"/>
                  </a:rPr>
                  <a:t>次，要求少于</a:t>
                </a:r>
                <a:r>
                  <a:rPr lang="en-US" altLang="zh-CN" sz="2400" dirty="0">
                    <a:latin typeface="黑体" panose="02010609060101010101" pitchFamily="49" charset="-122"/>
                    <a:ea typeface="黑体" panose="02010609060101010101" pitchFamily="49" charset="-122"/>
                  </a:rPr>
                  <a:t>10</a:t>
                </a:r>
                <a:r>
                  <a:rPr lang="zh-CN" altLang="en-US" sz="2400" dirty="0">
                    <a:latin typeface="黑体" panose="02010609060101010101" pitchFamily="49" charset="-122"/>
                    <a:ea typeface="黑体" panose="02010609060101010101" pitchFamily="49" charset="-122"/>
                  </a:rPr>
                  <a:t>次正面朝上，概率小于</a:t>
                </a:r>
                <a14:m>
                  <m:oMath xmlns:m="http://schemas.openxmlformats.org/officeDocument/2006/math">
                    <m:r>
                      <m:rPr>
                        <m:sty m:val="p"/>
                      </m:rPr>
                      <a:rPr lang="en-US" altLang="zh-CN" sz="2400" i="1" dirty="0" smtClean="0">
                        <a:latin typeface="Cambria Math" panose="02040503050406030204" pitchFamily="18" charset="0"/>
                      </a:rPr>
                      <m:t>exp</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16</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1</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12</m:t>
                    </m:r>
                    <m:r>
                      <a:rPr lang="en-US" altLang="zh-CN" sz="2400" i="1" dirty="0" smtClean="0">
                        <a:latin typeface="Cambria Math" panose="02040503050406030204" pitchFamily="18" charset="0"/>
                      </a:rPr>
                      <m:t>×</m:t>
                    </m:r>
                    <m:sSup>
                      <m:sSupPr>
                        <m:ctrlPr>
                          <a:rPr lang="en-US" altLang="zh-CN" sz="2400" b="0" i="1" dirty="0" smtClean="0">
                            <a:latin typeface="Cambria Math" panose="02040503050406030204" pitchFamily="18" charset="0"/>
                          </a:rPr>
                        </m:ctrlPr>
                      </m:sSupPr>
                      <m:e>
                        <m:r>
                          <a:rPr lang="en-US" altLang="zh-CN" sz="2400" i="1" dirty="0" smtClean="0">
                            <a:latin typeface="Cambria Math" panose="02040503050406030204" pitchFamily="18" charset="0"/>
                          </a:rPr>
                          <m:t>10</m:t>
                        </m:r>
                      </m:e>
                      <m:sup>
                        <m:r>
                          <a:rPr lang="en-US" altLang="zh-CN" sz="2400" i="1" dirty="0">
                            <a:latin typeface="Cambria Math" panose="02040503050406030204" pitchFamily="18" charset="0"/>
                          </a:rPr>
                          <m:t>−</m:t>
                        </m:r>
                        <m:r>
                          <a:rPr lang="en-US" altLang="zh-CN" sz="2400" i="1" dirty="0">
                            <a:latin typeface="Cambria Math" panose="02040503050406030204" pitchFamily="18" charset="0"/>
                          </a:rPr>
                          <m:t>7</m:t>
                        </m:r>
                      </m:sup>
                    </m:sSup>
                  </m:oMath>
                </a14:m>
                <a:r>
                  <a:rPr lang="en-US" altLang="zh-CN"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45110" y="1825625"/>
                <a:ext cx="8453722" cy="4351338"/>
              </a:xfrm>
              <a:blipFill rotWithShape="1">
                <a:blip r:embed="rId1"/>
                <a:stretch>
                  <a:fillRect r="7" b="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8703" y="342078"/>
            <a:ext cx="8372475" cy="914133"/>
          </a:xfrm>
        </p:spPr>
        <p:txBody>
          <a:bodyPr>
            <a:normAutofit/>
          </a:bodyPr>
          <a:lstStyle/>
          <a:p>
            <a:r>
              <a:rPr lang="en-US" altLang="zh-CN" dirty="0">
                <a:latin typeface="黑体" panose="02010609060101010101" pitchFamily="49" charset="-122"/>
                <a:ea typeface="黑体" panose="02010609060101010101" pitchFamily="49" charset="-122"/>
              </a:rPr>
              <a:t>Chernoff Bound</a:t>
            </a:r>
            <a:r>
              <a:rPr lang="zh-CN" altLang="en-US" dirty="0">
                <a:latin typeface="黑体" panose="02010609060101010101" pitchFamily="49" charset="-122"/>
                <a:ea typeface="黑体" panose="02010609060101010101" pitchFamily="49" charset="-122"/>
              </a:rPr>
              <a:t>（切尔诺夫界）</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58703" y="1381011"/>
                <a:ext cx="8056647" cy="4850539"/>
              </a:xfrm>
            </p:spPr>
            <p:txBody>
              <a:bodyPr>
                <a:normAutofit fontScale="92500" lnSpcReduction="10000"/>
              </a:bodyPr>
              <a:lstStyle/>
              <a:p>
                <a:pPr>
                  <a:lnSpc>
                    <a:spcPct val="110000"/>
                  </a:lnSpc>
                </a:pPr>
                <a:r>
                  <a:rPr lang="zh-CN" altLang="en-US" sz="2400" dirty="0">
                    <a:latin typeface="黑体" panose="02010609060101010101" pitchFamily="49" charset="-122"/>
                    <a:ea typeface="黑体" panose="02010609060101010101" pitchFamily="49" charset="-122"/>
                  </a:rPr>
                  <a:t>尾部分布的指数递减的界</a:t>
                </a:r>
                <a:endParaRPr lang="en-US" altLang="zh-CN" sz="2400" dirty="0">
                  <a:latin typeface="黑体" panose="02010609060101010101" pitchFamily="49" charset="-122"/>
                  <a:ea typeface="黑体" panose="02010609060101010101" pitchFamily="49" charset="-122"/>
                </a:endParaRPr>
              </a:p>
              <a:p>
                <a:pPr>
                  <a:lnSpc>
                    <a:spcPct val="110000"/>
                  </a:lnSpc>
                </a:pPr>
                <a:r>
                  <a:rPr lang="zh-CN" altLang="en-US" sz="2400" dirty="0">
                    <a:latin typeface="黑体" panose="02010609060101010101" pitchFamily="49" charset="-122"/>
                    <a:ea typeface="黑体" panose="02010609060101010101" pitchFamily="49" charset="-122"/>
                  </a:rPr>
                  <a:t>定理</a:t>
                </a:r>
                <a:r>
                  <a:rPr lang="en-US" altLang="zh-CN" sz="2400" dirty="0">
                    <a:latin typeface="黑体" panose="02010609060101010101" pitchFamily="49" charset="-122"/>
                    <a:ea typeface="黑体" panose="02010609060101010101" pitchFamily="49" charset="-122"/>
                  </a:rPr>
                  <a:t>:</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oMath>
                </a14:m>
                <a:r>
                  <a:rPr lang="zh-CN" altLang="en-US" sz="2400" dirty="0">
                    <a:latin typeface="黑体" panose="02010609060101010101" pitchFamily="49" charset="-122"/>
                    <a:ea typeface="黑体" panose="02010609060101010101" pitchFamily="49" charset="-122"/>
                  </a:rPr>
                  <a:t>独立分布，</a:t>
                </a:r>
                <a14:m>
                  <m:oMath xmlns:m="http://schemas.openxmlformats.org/officeDocument/2006/math">
                    <m:r>
                      <a:rPr lang="en-US" altLang="zh-CN" sz="2400" i="1">
                        <a:latin typeface="Cambria Math" panose="02040503050406030204" pitchFamily="18" charset="0"/>
                      </a:rPr>
                      <m:t>𝑋</m:t>
                    </m:r>
                    <m:r>
                      <a:rPr lang="en-US" altLang="zh-CN" sz="2400" b="0" i="0" smtClean="0">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𝑖</m:t>
                        </m:r>
                      </m:sub>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𝑖</m:t>
                            </m:r>
                          </m:sub>
                        </m:sSub>
                      </m:e>
                    </m:nary>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oMath>
                </a14:m>
                <a:r>
                  <a:rPr lang="zh-CN" altLang="en-US" sz="2400" dirty="0">
                    <a:latin typeface="黑体" panose="02010609060101010101" pitchFamily="49" charset="-122"/>
                    <a:ea typeface="黑体" panose="02010609060101010101" pitchFamily="49" charset="-122"/>
                  </a:rPr>
                  <a:t>，有</a:t>
                </a:r>
                <a:r>
                  <a:rPr lang="zh-CN" altLang="en-US" sz="2400" dirty="0">
                    <a:solidFill>
                      <a:srgbClr val="FF0000"/>
                    </a:solidFill>
                    <a:latin typeface="黑体" panose="02010609060101010101" pitchFamily="49" charset="-122"/>
                    <a:ea typeface="黑体" panose="02010609060101010101" pitchFamily="49" charset="-122"/>
                  </a:rPr>
                  <a:t>三种常见的形式</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marL="0" indent="0">
                  <a:lnSpc>
                    <a:spcPct val="110000"/>
                  </a:lnSpc>
                  <a:buNone/>
                </a:pPr>
                <a14:m>
                  <m:oMath xmlns:m="http://schemas.openxmlformats.org/officeDocument/2006/math">
                    <m:r>
                      <a:rPr lang="zh-CN" altLang="en-US" b="0" i="1" dirty="0">
                        <a:latin typeface="Cambria Math" panose="02040503050406030204" pitchFamily="18" charset="0"/>
                      </a:rPr>
                      <m:t>（</m:t>
                    </m:r>
                    <m:r>
                      <a:rPr lang="en-US" altLang="zh-CN" b="0" i="1" dirty="0" smtClean="0">
                        <a:latin typeface="Cambria Math" panose="02040503050406030204" pitchFamily="18" charset="0"/>
                      </a:rPr>
                      <m:t>1</m:t>
                    </m:r>
                    <m:r>
                      <a:rPr lang="zh-CN" altLang="en-US" b="0" i="1" dirty="0">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&gt;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oMath>
                </a14:m>
                <a:r>
                  <a:rPr lang="zh-CN" altLang="en-US" dirty="0">
                    <a:latin typeface="黑体" panose="02010609060101010101" pitchFamily="49" charset="-122"/>
                    <a:ea typeface="黑体" panose="02010609060101010101" pitchFamily="49" charset="-122"/>
                  </a:rPr>
                  <a:t>  </a:t>
                </a:r>
                <a14:m>
                  <m:oMath xmlns:m="http://schemas.openxmlformats.org/officeDocument/2006/math">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Pr</m:t>
                        </m:r>
                      </m:fName>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𝑋</m:t>
                            </m:r>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𝛿</m:t>
                                </m:r>
                              </m:e>
                            </m:d>
                            <m:r>
                              <a:rPr lang="en-US" altLang="zh-CN" b="0" i="1" dirty="0" smtClean="0">
                                <a:latin typeface="Cambria Math" panose="02040503050406030204" pitchFamily="18" charset="0"/>
                              </a:rPr>
                              <m:t>𝜇</m:t>
                            </m:r>
                          </m:e>
                        </m:d>
                      </m:e>
                    </m:func>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f>
                              <m:fPr>
                                <m:ctrlPr>
                                  <a:rPr lang="en-US" altLang="zh-CN" b="0" i="1" dirty="0" smtClean="0">
                                    <a:latin typeface="Cambria Math" panose="02040503050406030204" pitchFamily="18" charset="0"/>
                                  </a:rPr>
                                </m:ctrlPr>
                              </m:fPr>
                              <m:num>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𝑒</m:t>
                                    </m:r>
                                  </m:e>
                                  <m:sup>
                                    <m:r>
                                      <a:rPr lang="en-US" altLang="zh-CN" b="0" i="1" dirty="0" smtClean="0">
                                        <a:latin typeface="Cambria Math" panose="02040503050406030204" pitchFamily="18" charset="0"/>
                                      </a:rPr>
                                      <m:t>𝛿</m:t>
                                    </m:r>
                                  </m:sup>
                                </m:sSup>
                              </m:num>
                              <m:den>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𝛿</m:t>
                                        </m:r>
                                      </m:e>
                                    </m:d>
                                  </m:e>
                                  <m:sup>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𝛿</m:t>
                                    </m:r>
                                  </m:sup>
                                </m:sSup>
                              </m:den>
                            </m:f>
                          </m:e>
                        </m:d>
                      </m:e>
                      <m:sup>
                        <m:r>
                          <a:rPr lang="en-US" altLang="zh-CN" b="0" i="1" dirty="0" smtClean="0">
                            <a:latin typeface="Cambria Math" panose="02040503050406030204" pitchFamily="18" charset="0"/>
                          </a:rPr>
                          <m:t>𝜇</m:t>
                        </m:r>
                      </m:sup>
                    </m:sSup>
                  </m:oMath>
                </a14:m>
                <a:endParaRPr lang="en-US" altLang="zh-CN" dirty="0">
                  <a:latin typeface="黑体" panose="02010609060101010101" pitchFamily="49" charset="-122"/>
                  <a:ea typeface="黑体" panose="02010609060101010101" pitchFamily="49" charset="-122"/>
                </a:endParaRPr>
              </a:p>
              <a:p>
                <a:pPr marL="0" indent="0">
                  <a:lnSpc>
                    <a:spcPct val="110000"/>
                  </a:lnSpc>
                  <a:buNone/>
                </a:pPr>
                <a14:m>
                  <m:oMath xmlns:m="http://schemas.openxmlformats.org/officeDocument/2006/math">
                    <m:r>
                      <a:rPr lang="zh-CN" altLang="en-US" b="0" i="1" dirty="0">
                        <a:latin typeface="Cambria Math" panose="02040503050406030204" pitchFamily="18" charset="0"/>
                      </a:rPr>
                      <m:t>（</m:t>
                    </m:r>
                    <m:r>
                      <a:rPr lang="en-US" altLang="zh-CN" b="0" i="1" dirty="0" smtClean="0">
                        <a:latin typeface="Cambria Math" panose="02040503050406030204" pitchFamily="18" charset="0"/>
                      </a:rPr>
                      <m:t>2</m:t>
                    </m:r>
                    <m:r>
                      <a:rPr lang="zh-CN" altLang="en-US" b="0" i="1" dirty="0">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&lt;</m:t>
                    </m:r>
                    <m:r>
                      <a:rPr lang="en-US" altLang="zh-CN" b="0" i="1" smtClean="0">
                        <a:latin typeface="Cambria Math" panose="02040503050406030204" pitchFamily="18" charset="0"/>
                      </a:rPr>
                      <m:t>𝛿</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a14:m>
                <a:r>
                  <a:rPr lang="en-US" altLang="zh-CN" dirty="0">
                    <a:latin typeface="黑体" panose="02010609060101010101" pitchFamily="49" charset="-122"/>
                    <a:ea typeface="黑体" panose="02010609060101010101" pitchFamily="49" charset="-122"/>
                  </a:rPr>
                  <a:t>, </a:t>
                </a:r>
                <a14:m>
                  <m:oMath xmlns:m="http://schemas.openxmlformats.org/officeDocument/2006/math">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Pr</m:t>
                        </m:r>
                      </m:fName>
                      <m:e>
                        <m:d>
                          <m:dPr>
                            <m:ctrlPr>
                              <a:rPr lang="en-US" altLang="zh-CN" i="1" dirty="0">
                                <a:latin typeface="Cambria Math" panose="02040503050406030204" pitchFamily="18" charset="0"/>
                              </a:rPr>
                            </m:ctrlPr>
                          </m:dPr>
                          <m:e>
                            <m:r>
                              <a:rPr lang="en-US" altLang="zh-CN" i="1" dirty="0">
                                <a:latin typeface="Cambria Math" panose="02040503050406030204" pitchFamily="18" charset="0"/>
                              </a:rPr>
                              <m:t>𝑋</m:t>
                            </m:r>
                            <m:r>
                              <a:rPr lang="en-US" altLang="zh-CN" i="1" dirty="0">
                                <a:latin typeface="Cambria Math" panose="02040503050406030204" pitchFamily="18" charset="0"/>
                              </a:rPr>
                              <m:t>≥</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1</m:t>
                                </m:r>
                                <m:r>
                                  <a:rPr lang="en-US" altLang="zh-CN" i="1" dirty="0">
                                    <a:latin typeface="Cambria Math" panose="02040503050406030204" pitchFamily="18" charset="0"/>
                                  </a:rPr>
                                  <m:t>+</m:t>
                                </m:r>
                                <m:r>
                                  <a:rPr lang="en-US" altLang="zh-CN" i="1" dirty="0">
                                    <a:latin typeface="Cambria Math" panose="02040503050406030204" pitchFamily="18" charset="0"/>
                                  </a:rPr>
                                  <m:t>𝛿</m:t>
                                </m:r>
                              </m:e>
                            </m:d>
                            <m:r>
                              <a:rPr lang="en-US" altLang="zh-CN" i="1" dirty="0">
                                <a:latin typeface="Cambria Math" panose="02040503050406030204" pitchFamily="18" charset="0"/>
                              </a:rPr>
                              <m:t>𝜇</m:t>
                            </m:r>
                          </m:e>
                        </m:d>
                      </m:e>
                    </m:func>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𝑒</m:t>
                        </m:r>
                      </m:e>
                      <m:sup>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𝜇</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𝛿</m:t>
                                </m:r>
                              </m:e>
                              <m:sup>
                                <m:r>
                                  <a:rPr lang="en-US" altLang="zh-CN" b="0" i="1" dirty="0" smtClean="0">
                                    <a:latin typeface="Cambria Math" panose="02040503050406030204" pitchFamily="18" charset="0"/>
                                  </a:rPr>
                                  <m:t>2</m:t>
                                </m:r>
                              </m:sup>
                            </m:sSup>
                          </m:num>
                          <m:den>
                            <m:r>
                              <a:rPr lang="en-US" altLang="zh-CN" b="0" i="1" dirty="0" smtClean="0">
                                <a:latin typeface="Cambria Math" panose="02040503050406030204" pitchFamily="18" charset="0"/>
                              </a:rPr>
                              <m:t>3</m:t>
                            </m:r>
                          </m:den>
                        </m:f>
                      </m:sup>
                    </m:sSup>
                  </m:oMath>
                </a14:m>
                <a:endParaRPr lang="en-US" altLang="zh-CN" b="0" dirty="0">
                  <a:latin typeface="黑体" panose="02010609060101010101" pitchFamily="49" charset="-122"/>
                  <a:ea typeface="黑体" panose="02010609060101010101" pitchFamily="49" charset="-122"/>
                </a:endParaRPr>
              </a:p>
              <a:p>
                <a:pPr marL="0" indent="0">
                  <a:lnSpc>
                    <a:spcPct val="110000"/>
                  </a:lnSpc>
                  <a:buNone/>
                </a:pPr>
                <a14:m>
                  <m:oMath xmlns:m="http://schemas.openxmlformats.org/officeDocument/2006/math">
                    <m:r>
                      <a:rPr lang="zh-CN" altLang="en-US" i="1" dirty="0">
                        <a:latin typeface="Cambria Math" panose="02040503050406030204" pitchFamily="18" charset="0"/>
                      </a:rPr>
                      <m:t>（</m:t>
                    </m:r>
                    <m:r>
                      <a:rPr lang="en-US" altLang="zh-CN" b="0" i="1" dirty="0" smtClean="0">
                        <a:latin typeface="Cambria Math" panose="02040503050406030204" pitchFamily="18" charset="0"/>
                      </a:rPr>
                      <m:t>3</m:t>
                    </m:r>
                    <m:r>
                      <a:rPr lang="zh-CN" altLang="en-US" i="1" dirty="0">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6</m:t>
                    </m:r>
                    <m:r>
                      <a:rPr lang="en-US" altLang="zh-CN" b="0" i="1" smtClean="0">
                        <a:latin typeface="Cambria Math" panose="02040503050406030204" pitchFamily="18" charset="0"/>
                      </a:rPr>
                      <m:t>𝜇</m:t>
                    </m:r>
                  </m:oMath>
                </a14:m>
                <a:r>
                  <a:rPr lang="en-US" altLang="zh-CN" b="0" dirty="0">
                    <a:latin typeface="黑体" panose="02010609060101010101" pitchFamily="49" charset="-122"/>
                    <a:ea typeface="黑体" panose="02010609060101010101" pitchFamily="49" charset="-122"/>
                  </a:rPr>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Pr</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e>
                        </m:d>
                      </m:e>
                    </m:func>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𝑅</m:t>
                        </m:r>
                      </m:sup>
                    </m:sSup>
                  </m:oMath>
                </a14:m>
                <a:endParaRPr lang="en-US" altLang="zh-CN" b="0" i="1" dirty="0">
                  <a:latin typeface="Cambria Math" panose="02040503050406030204" pitchFamily="18" charset="0"/>
                  <a:ea typeface="黑体" panose="02010609060101010101" pitchFamily="49" charset="-122"/>
                </a:endParaRPr>
              </a:p>
              <a:p>
                <a:pPr>
                  <a:lnSpc>
                    <a:spcPct val="110000"/>
                  </a:lnSpc>
                </a:pPr>
                <a:r>
                  <a:rPr lang="en-US" altLang="zh-CN" sz="2800" dirty="0" err="1">
                    <a:solidFill>
                      <a:srgbClr val="FF0000"/>
                    </a:solidFill>
                  </a:rPr>
                  <a:t>Hoeffding</a:t>
                </a:r>
                <a:r>
                  <a:rPr lang="en-US" altLang="zh-CN" sz="2800" dirty="0">
                    <a:solidFill>
                      <a:srgbClr val="FF0000"/>
                    </a:solidFill>
                  </a:rPr>
                  <a:t> Inequality</a:t>
                </a:r>
                <a:r>
                  <a:rPr lang="zh-CN" altLang="en-US" sz="2800" dirty="0"/>
                  <a:t>（霍夫丁界）</a:t>
                </a:r>
                <a:r>
                  <a:rPr lang="zh-CN" altLang="en-US" dirty="0"/>
                  <a:t>设</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𝑛</m:t>
                        </m:r>
                      </m:sub>
                    </m:sSub>
                  </m:oMath>
                </a14:m>
                <a:r>
                  <a:rPr lang="zh-CN" altLang="en-US" dirty="0"/>
                  <a:t>为相互独立的随机变量，满足：</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 </m:t>
                    </m:r>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Pr</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a14:m>
                <a:r>
                  <a:rPr lang="zh-CN" altLang="en-US" dirty="0"/>
                  <a:t> 成立</a:t>
                </a:r>
                <a:endParaRPr lang="en-US" altLang="zh-CN" b="0" i="1" dirty="0">
                  <a:latin typeface="Cambria Math" panose="02040503050406030204" pitchFamily="18" charset="0"/>
                  <a:ea typeface="黑体" panose="02010609060101010101" pitchFamily="49" charset="-122"/>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458703" y="1381011"/>
                <a:ext cx="8056647" cy="4850539"/>
              </a:xfrm>
              <a:blipFill rotWithShape="1">
                <a:blip r:embed="rId1"/>
                <a:stretch>
                  <a:fillRect l="-3" t="-11" r="8" b="6"/>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062161"/>
          </a:xfrm>
        </p:spPr>
        <p:txBody>
          <a:bodyPr/>
          <a:lstStyle/>
          <a:p>
            <a:pPr algn="ctr"/>
            <a:r>
              <a:rPr lang="zh-CN" altLang="en-US" dirty="0"/>
              <a:t>高维数据</a:t>
            </a:r>
            <a:endParaRPr lang="zh-CN" altLang="en-US" dirty="0"/>
          </a:p>
        </p:txBody>
      </p:sp>
      <p:sp>
        <p:nvSpPr>
          <p:cNvPr id="4" name="灯片编号占位符 3"/>
          <p:cNvSpPr>
            <a:spLocks noGrp="1"/>
          </p:cNvSpPr>
          <p:nvPr>
            <p:ph type="sldNum" sz="quarter" idx="12"/>
          </p:nvPr>
        </p:nvSpPr>
        <p:spPr/>
        <p:txBody>
          <a:bodyPr/>
          <a:lstStyle/>
          <a:p>
            <a:fld id="{71A3E5DE-81CB-4440-8C3B-9A8802DA100B}" type="slidenum">
              <a:rPr lang="zh-CN" altLang="en-US" smtClean="0"/>
            </a:fld>
            <a:endParaRPr lang="zh-CN" altLang="en-US"/>
          </a:p>
        </p:txBody>
      </p:sp>
    </p:spTree>
  </p:cSld>
  <p:clrMapOvr>
    <a:masterClrMapping/>
  </p:clrMapOvr>
</p:sld>
</file>

<file path=ppt/tags/tag1.xml><?xml version="1.0" encoding="utf-8"?>
<p:tagLst xmlns:p="http://schemas.openxmlformats.org/presentationml/2006/main">
  <p:tag name="OUTPUTDPI" val="1200"/>
  <p:tag name="ORIGINALHEIGHT" val="153.7308"/>
  <p:tag name="ORIGINALWIDTH" val="1238.095"/>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z=h(y)=\int_{-\infty}^y p(\hat{y})d\hat{y}$&#10;&#10;&#10;\end{document}"/>
  <p:tag name="IGUANATEXSIZE" val="20"/>
  <p:tag name="IGUANATEXCURSOR" val="573"/>
  <p:tag name="TRANSPARENCY" val="True"/>
  <p:tag name="FILENAME" val=""/>
  <p:tag name="LATEXENGINEID" val="0"/>
  <p:tag name="TEMPFOLDER" val="c:\temp\"/>
  <p:tag name="LATEXFORMHEIGHT" val="310"/>
  <p:tag name="LATEXFORMWIDTH" val="384"/>
  <p:tag name="LATEXFORMWRAP" val="True"/>
  <p:tag name="BITMAPVECTOR" val="0"/>
</p:tagLst>
</file>

<file path=ppt/tags/tag10.xml><?xml version="1.0" encoding="utf-8"?>
<p:tagLst xmlns:p="http://schemas.openxmlformats.org/presentationml/2006/main">
  <p:tag name="OUTPUTDPI" val="1200"/>
  <p:tag name="ORIGINALHEIGHT" val="150.7312"/>
  <p:tag name="ORIGINALWIDTH" val="890.8887"/>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y=-\frac{1}{\lambda}ln(1-z)$&#10;&#10;&#10;\end{document}"/>
  <p:tag name="IGUANATEXSIZE" val="20"/>
  <p:tag name="IGUANATEXCURSOR" val="557"/>
  <p:tag name="TRANSPARENCY" val="False"/>
  <p:tag name="FILENAME" val=""/>
  <p:tag name="LATEXENGINEID" val="0"/>
  <p:tag name="TEMPFOLDER" val="c:\temp\"/>
  <p:tag name="LATEXFORMHEIGHT" val="310"/>
  <p:tag name="LATEXFORMWIDTH" val="384"/>
  <p:tag name="LATEXFORMWRAP" val="True"/>
  <p:tag name="BITMAPVECTOR" val="0"/>
</p:tagLst>
</file>

<file path=ppt/tags/tag11.xml><?xml version="1.0" encoding="utf-8"?>
<p:tagLst xmlns:p="http://schemas.openxmlformats.org/presentationml/2006/main">
  <p:tag name="OUTPUTDPI" val="1200"/>
  <p:tag name="ORIGINALHEIGHT" val="153.7308"/>
  <p:tag name="ORIGINALWIDTH" val="1238.095"/>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z=h(y)=\int_{-\infty}^y p(\hat{y})d\hat{y}$&#10;&#10;&#10;\end{document}"/>
  <p:tag name="IGUANATEXSIZE" val="20"/>
  <p:tag name="IGUANATEXCURSOR" val="551"/>
  <p:tag name="TRANSPARENCY" val="True"/>
  <p:tag name="FILENAME" val=""/>
  <p:tag name="LATEXENGINEID" val="0"/>
  <p:tag name="TEMPFOLDER" val="c:\temp\"/>
  <p:tag name="LATEXFORMHEIGHT" val="310"/>
  <p:tag name="LATEXFORMWIDTH" val="384"/>
  <p:tag name="LATEXFORMWRAP" val="True"/>
  <p:tag name="BITMAPVECTOR" val="0"/>
</p:tagLst>
</file>

<file path=ppt/tags/tag12.xml><?xml version="1.0" encoding="utf-8"?>
<p:tagLst xmlns:p="http://schemas.openxmlformats.org/presentationml/2006/main">
  <p:tag name="OUTPUTDPI" val="1200"/>
  <p:tag name="ORIGINALHEIGHT" val="107.9865"/>
  <p:tag name="ORIGINALWIDTH" val="286.4642"/>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y\geq 0$&#10;&#10;&#10;\end{document}"/>
  <p:tag name="IGUANATEXSIZE" val="20"/>
  <p:tag name="IGUANATEXCURSOR" val="538"/>
  <p:tag name="TRANSPARENCY" val="True"/>
  <p:tag name="FILENAME" val=""/>
  <p:tag name="LATEXENGINEID" val="0"/>
  <p:tag name="TEMPFOLDER" val="c:\temp\"/>
  <p:tag name="LATEXFORMHEIGHT" val="310"/>
  <p:tag name="LATEXFORMWIDTH" val="384"/>
  <p:tag name="LATEXFORMWRAP" val="True"/>
  <p:tag name="BITMAPVECTOR" val="0"/>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OUTPUTDPI" val="1200"/>
  <p:tag name="ORIGINALHEIGHT" val="74.99063"/>
  <p:tag name="ORIGINALWIDTH" val="97.48779"/>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z_0$&#10;&#10;&#10;\end{document}"/>
  <p:tag name="IGUANATEXSIZE" val="20"/>
  <p:tag name="IGUANATEXCURSOR" val="534"/>
  <p:tag name="TRANSPARENCY" val="True"/>
  <p:tag name="FILENAME" val=""/>
  <p:tag name="LATEXENGINEID" val="0"/>
  <p:tag name="TEMPFOLDER" val="c:\temp\"/>
  <p:tag name="LATEXFORMHEIGHT" val="310"/>
  <p:tag name="LATEXFORMWIDTH" val="384"/>
  <p:tag name="LATEXFORMWRAP" val="True"/>
  <p:tag name="BITMAPVECTOR" val="0"/>
</p:tagLst>
</file>

<file path=ppt/tags/tag16.xml><?xml version="1.0" encoding="utf-8"?>
<p:tagLst xmlns:p="http://schemas.openxmlformats.org/presentationml/2006/main">
  <p:tag name="OUTPUTDPI" val="1200"/>
  <p:tag name="ORIGINALHEIGHT" val="104.9868"/>
  <p:tag name="ORIGINALWIDTH" val="106.4867"/>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h_1$&#10;&#10;&#10;\end{document}"/>
  <p:tag name="IGUANATEXSIZE" val="20"/>
  <p:tag name="IGUANATEXCURSOR" val="534"/>
  <p:tag name="TRANSPARENCY" val="True"/>
  <p:tag name="FILENAME" val=""/>
  <p:tag name="LATEXENGINEID" val="0"/>
  <p:tag name="TEMPFOLDER" val="c:\temp\"/>
  <p:tag name="LATEXFORMHEIGHT" val="310"/>
  <p:tag name="LATEXFORMWIDTH" val="384"/>
  <p:tag name="LATEXFORMWRAP" val="True"/>
  <p:tag name="BITMAPVECTOR" val="0"/>
</p:tagLst>
</file>

<file path=ppt/tags/tag17.xml><?xml version="1.0" encoding="utf-8"?>
<p:tagLst xmlns:p="http://schemas.openxmlformats.org/presentationml/2006/main">
  <p:tag name="OUTPUTDPI" val="1200"/>
  <p:tag name="ORIGINALHEIGHT" val="56.24299"/>
  <p:tag name="ORIGINALWIDTH" val="53.24331"/>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z$&#10;&#10;&#10;\end{document}"/>
  <p:tag name="IGUANATEXSIZE" val="20"/>
  <p:tag name="IGUANATEXCURSOR" val="532"/>
  <p:tag name="TRANSPARENCY" val="True"/>
  <p:tag name="FILENAME" val=""/>
  <p:tag name="LATEXENGINEID" val="0"/>
  <p:tag name="TEMPFOLDER" val="c:\temp\"/>
  <p:tag name="LATEXFORMHEIGHT" val="310"/>
  <p:tag name="LATEXFORMWIDTH" val="384"/>
  <p:tag name="LATEXFORMWRAP" val="True"/>
  <p:tag name="BITMAPVECTOR" val="0"/>
</p:tagLst>
</file>

<file path=ppt/tags/tag18.xml><?xml version="1.0" encoding="utf-8"?>
<p:tagLst xmlns:p="http://schemas.openxmlformats.org/presentationml/2006/main">
  <p:tag name="OUTPUTDPI" val="1200"/>
  <p:tag name="ORIGINALHEIGHT" val="106.4867"/>
  <p:tag name="ORIGINALWIDTH" val="110.2362"/>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h_0$&#10;&#10;&#10;\end{document}"/>
  <p:tag name="IGUANATEXSIZE" val="20"/>
  <p:tag name="IGUANATEXCURSOR" val="532"/>
  <p:tag name="TRANSPARENCY" val="True"/>
  <p:tag name="FILENAME" val=""/>
  <p:tag name="LATEXENGINEID" val="0"/>
  <p:tag name="TEMPFOLDER" val="c:\temp\"/>
  <p:tag name="LATEXFORMHEIGHT" val="310"/>
  <p:tag name="LATEXFORMWIDTH" val="384"/>
  <p:tag name="LATEXFORMWRAP" val="True"/>
  <p:tag name="BITMAPVECTOR" val="0"/>
</p:tagLst>
</file>

<file path=ppt/tags/tag19.xml><?xml version="1.0" encoding="utf-8"?>
<p:tagLst xmlns:p="http://schemas.openxmlformats.org/presentationml/2006/main">
  <p:tag name="OUTPUTDPI" val="1200"/>
  <p:tag name="ORIGINALHEIGHT" val="123.7346"/>
  <p:tag name="ORIGINALWIDTH" val="388.451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log p(z)$&#10;&#10;&#10;\end{document}"/>
  <p:tag name="IGUANATEXSIZE" val="20"/>
  <p:tag name="IGUANATEXCURSOR" val="536"/>
  <p:tag name="TRANSPARENCY" val="True"/>
  <p:tag name="FILENAME" val=""/>
  <p:tag name="LATEXENGINEID" val="0"/>
  <p:tag name="TEMPFOLDER" val="c:\temp\"/>
  <p:tag name="LATEXFORMHEIGHT" val="310"/>
  <p:tag name="LATEXFORMWIDTH" val="384"/>
  <p:tag name="LATEXFORMWRAP" val="True"/>
  <p:tag name="BITMAPVECTOR" val="0"/>
</p:tagLst>
</file>

<file path=ppt/tags/tag2.xml><?xml version="1.0" encoding="utf-8"?>
<p:tagLst xmlns:p="http://schemas.openxmlformats.org/presentationml/2006/main">
  <p:tag name="OUTPUTDPI" val="1200"/>
  <p:tag name="ORIGINALHEIGHT" val="133.4833"/>
  <p:tag name="ORIGINALWIDTH" val="581.9272"/>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y=h^{-1}(z)$&#10;&#10;&#10;\end{document}"/>
  <p:tag name="IGUANATEXSIZE" val="20"/>
  <p:tag name="IGUANATEXCURSOR" val="541"/>
  <p:tag name="TRANSPARENCY" val="True"/>
  <p:tag name="FILENAME" val=""/>
  <p:tag name="LATEXENGINEID" val="0"/>
  <p:tag name="TEMPFOLDER" val="c:\temp\"/>
  <p:tag name="LATEXFORMHEIGHT" val="310"/>
  <p:tag name="LATEXFORMWIDTH" val="384"/>
  <p:tag name="LATEXFORMWRAP" val="True"/>
  <p:tag name="BITMAPVECTOR" val="0"/>
</p:tagLst>
</file>

<file path=ppt/tags/tag20.xml><?xml version="1.0" encoding="utf-8"?>
<p:tagLst xmlns:p="http://schemas.openxmlformats.org/presentationml/2006/main">
  <p:tag name="OUTPUTDPI" val="1200"/>
  <p:tag name="ORIGINALHEIGHT" val="123.7346"/>
  <p:tag name="ORIGINALWIDTH" val="385.4518"/>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log q(z)$&#10;&#10;&#10;\end{document}"/>
  <p:tag name="IGUANATEXSIZE" val="2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21.xml><?xml version="1.0" encoding="utf-8"?>
<p:tagLst xmlns:p="http://schemas.openxmlformats.org/presentationml/2006/main">
  <p:tag name="OUTPUTDPI" val="1200"/>
  <p:tag name="ORIGINALHEIGHT" val="716.9104"/>
  <p:tag name="ORIGINALWIDTH" val="2134.233"/>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begin{eqnarray}&#10;\int f(x)p(x)dx&amp;&amp;=\int f(x)\frac{p(x)}{q(x)}q(x)dx\nonumber\\&#10;&amp;&amp;\approx\frac{1}{S}\sum_{s=1}^S f(x^s)\frac{p(x^s)}{q(x^s)}\nonumber&#10;\end{eqnarray}&#10;&#10;&#10;\end{document}"/>
  <p:tag name="IGUANATEXSIZE" val="20"/>
  <p:tag name="IGUANATEXCURSOR" val="662"/>
  <p:tag name="TRANSPARENCY" val="True"/>
  <p:tag name="FILENAME" val=""/>
  <p:tag name="LATEXENGINEID" val="0"/>
  <p:tag name="TEMPFOLDER" val="c:\temp\"/>
  <p:tag name="LATEXFORMHEIGHT" val="310"/>
  <p:tag name="LATEXFORMWIDTH" val="384"/>
  <p:tag name="LATEXFORMWRAP" val="True"/>
  <p:tag name="BITMAPVECTOR" val="0"/>
</p:tagLst>
</file>

<file path=ppt/tags/tag22.xml><?xml version="1.0" encoding="utf-8"?>
<p:tagLst xmlns:p="http://schemas.openxmlformats.org/presentationml/2006/main">
  <p:tag name="OUTPUTDPI" val="1200"/>
  <p:tag name="ORIGINALHEIGHT" val="74.99063"/>
  <p:tag name="ORIGINALWIDTH" val="113.2358"/>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x_0$&#10;&#10;&#10;\end{document}"/>
  <p:tag name="IGUANATEXSIZE" val="20"/>
  <p:tag name="IGUANATEXCURSOR" val="534"/>
  <p:tag name="TRANSPARENCY" val="True"/>
  <p:tag name="FILENAME" val=""/>
  <p:tag name="LATEXENGINEID" val="0"/>
  <p:tag name="TEMPFOLDER" val="c:\temp\"/>
  <p:tag name="LATEXFORMHEIGHT" val="310"/>
  <p:tag name="LATEXFORMWIDTH" val="384"/>
  <p:tag name="LATEXFORMWRAP" val="True"/>
  <p:tag name="BITMAPVECTOR" val="0"/>
</p:tagLst>
</file>

<file path=ppt/tags/tag23.xml><?xml version="1.0" encoding="utf-8"?>
<p:tagLst xmlns:p="http://schemas.openxmlformats.org/presentationml/2006/main">
  <p:tag name="OUTPUTDPI" val="1200"/>
  <p:tag name="ORIGINALHEIGHT" val="74.99063"/>
  <p:tag name="ORIGINALWIDTH" val="113.2358"/>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x_0$&#10;&#10;&#10;\end{document}"/>
  <p:tag name="IGUANATEXSIZE" val="20"/>
  <p:tag name="IGUANATEXCURSOR" val="534"/>
  <p:tag name="TRANSPARENCY" val="True"/>
  <p:tag name="FILENAME" val=""/>
  <p:tag name="LATEXENGINEID" val="0"/>
  <p:tag name="TEMPFOLDER" val="c:\temp\"/>
  <p:tag name="LATEXFORMHEIGHT" val="310"/>
  <p:tag name="LATEXFORMWIDTH" val="384"/>
  <p:tag name="LATEXFORMWRAP" val="True"/>
  <p:tag name="BITMAPVECTOR" val="0"/>
</p:tagLst>
</file>

<file path=ppt/tags/tag24.xml><?xml version="1.0" encoding="utf-8"?>
<p:tagLst xmlns:p="http://schemas.openxmlformats.org/presentationml/2006/main">
  <p:tag name="OUTPUTDPI" val="1200"/>
  <p:tag name="ORIGINALHEIGHT" val="73.49078"/>
  <p:tag name="ORIGINALWIDTH" val="109.4863"/>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x_1$&#10;&#10;&#10;\end{document}"/>
  <p:tag name="IGUANATEXSIZE" val="20"/>
  <p:tag name="IGUANATEXCURSOR" val="534"/>
  <p:tag name="TRANSPARENCY" val="True"/>
  <p:tag name="FILENAME" val=""/>
  <p:tag name="LATEXENGINEID" val="0"/>
  <p:tag name="TEMPFOLDER" val="c:\temp\"/>
  <p:tag name="LATEXFORMHEIGHT" val="310"/>
  <p:tag name="LATEXFORMWIDTH" val="384"/>
  <p:tag name="LATEXFORMWRAP" val="True"/>
  <p:tag name="BITMAPVECTOR" val="0"/>
</p:tagLst>
</file>

<file path=ppt/tags/tag25.xml><?xml version="1.0" encoding="utf-8"?>
<p:tagLst xmlns:p="http://schemas.openxmlformats.org/presentationml/2006/main">
  <p:tag name="OUTPUTDPI" val="1200"/>
  <p:tag name="ORIGINALHEIGHT" val="73.49078"/>
  <p:tag name="ORIGINALWIDTH" val="112.4859"/>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x_2$&#10;&#10;&#10;\end{document}"/>
  <p:tag name="IGUANATEXSIZE" val="20"/>
  <p:tag name="IGUANATEXCURSOR" val="534"/>
  <p:tag name="TRANSPARENCY" val="True"/>
  <p:tag name="FILENAME" val=""/>
  <p:tag name="LATEXENGINEID" val="0"/>
  <p:tag name="TEMPFOLDER" val="c:\temp\"/>
  <p:tag name="LATEXFORMHEIGHT" val="310"/>
  <p:tag name="LATEXFORMWIDTH" val="384"/>
  <p:tag name="LATEXFORMWRAP" val="True"/>
  <p:tag name="BITMAPVECTOR" val="0"/>
</p:tagLst>
</file>

<file path=ppt/tags/tag26.xml><?xml version="1.0" encoding="utf-8"?>
<p:tagLst xmlns:p="http://schemas.openxmlformats.org/presentationml/2006/main">
  <p:tag name="OUTPUTDPI" val="1200"/>
  <p:tag name="ORIGINALHEIGHT" val="73.49078"/>
  <p:tag name="ORIGINALWIDTH" val="109.4863"/>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x_1$&#10;&#10;&#10;\end{document}"/>
  <p:tag name="IGUANATEXSIZE" val="20"/>
  <p:tag name="IGUANATEXCURSOR" val="534"/>
  <p:tag name="TRANSPARENCY" val="True"/>
  <p:tag name="FILENAME" val=""/>
  <p:tag name="LATEXENGINEID" val="0"/>
  <p:tag name="TEMPFOLDER" val="c:\temp\"/>
  <p:tag name="LATEXFORMHEIGHT" val="310"/>
  <p:tag name="LATEXFORMWIDTH" val="384"/>
  <p:tag name="LATEXFORMWRAP" val="True"/>
  <p:tag name="BITMAPVECTOR" val="0"/>
</p:tagLst>
</file>

<file path=ppt/tags/tag27.xml><?xml version="1.0" encoding="utf-8"?>
<p:tagLst xmlns:p="http://schemas.openxmlformats.org/presentationml/2006/main">
  <p:tag name="OUTPUTDPI" val="1200"/>
  <p:tag name="ORIGINALHEIGHT" val="73.49078"/>
  <p:tag name="ORIGINALWIDTH" val="112.4859"/>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x_2$&#10;&#10;&#10;\end{document}"/>
  <p:tag name="IGUANATEXSIZE" val="20"/>
  <p:tag name="IGUANATEXCURSOR" val="534"/>
  <p:tag name="TRANSPARENCY" val="True"/>
  <p:tag name="FILENAME" val=""/>
  <p:tag name="LATEXENGINEID" val="0"/>
  <p:tag name="TEMPFOLDER" val="c:\temp\"/>
  <p:tag name="LATEXFORMHEIGHT" val="310"/>
  <p:tag name="LATEXFORMWIDTH" val="384"/>
  <p:tag name="LATEXFORMWRAP" val="True"/>
  <p:tag name="BITMAPVECTOR" val="0"/>
</p:tagLst>
</file>

<file path=ppt/tags/tag28.xml><?xml version="1.0" encoding="utf-8"?>
<p:tagLst xmlns:p="http://schemas.openxmlformats.org/presentationml/2006/main">
  <p:tag name="OUTPUTDPI" val="1200"/>
  <p:tag name="ORIGINALHEIGHT" val="78.74016"/>
  <p:tag name="ORIGINALWIDTH" val="38.99512"/>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10;&#10;&#10;\end{document}"/>
  <p:tag name="IGUANATEXSIZE" val="20"/>
  <p:tag name="IGUANATEXCURSOR" val="532"/>
  <p:tag name="TRANSPARENCY" val="True"/>
  <p:tag name="FILENAME" val=""/>
  <p:tag name="LATEXENGINEID" val="0"/>
  <p:tag name="TEMPFOLDER" val="c:\temp\"/>
  <p:tag name="LATEXFORMHEIGHT" val="310"/>
  <p:tag name="LATEXFORMWIDTH" val="384"/>
  <p:tag name="LATEXFORMWRAP" val="True"/>
  <p:tag name="BITMAPVECTOR" val="0"/>
</p:tagLst>
</file>

<file path=ppt/tags/tag29.xml><?xml version="1.0" encoding="utf-8"?>
<p:tagLst xmlns:p="http://schemas.openxmlformats.org/presentationml/2006/main">
  <p:tag name="COMMONDATA" val="eyJoZGlkIjoiYTU3MjAzOGI1ZWM1NjI3YTE0MjIzZDIwNTMwM2NhZjEifQ=="/>
</p:tagLst>
</file>

<file path=ppt/tags/tag3.xml><?xml version="1.0" encoding="utf-8"?>
<p:tagLst xmlns:p="http://schemas.openxmlformats.org/presentationml/2006/main">
  <p:tag name="OUTPUTDPI" val="1200"/>
  <p:tag name="ORIGINALHEIGHT" val="153.7308"/>
  <p:tag name="ORIGINALWIDTH" val="1238.095"/>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z=h(y)=\int_{-\infty}^y p(\hat{y})d\hat{y}$&#10;&#10;&#10;\end{document}"/>
  <p:tag name="IGUANATEXSIZE" val="20"/>
  <p:tag name="IGUANATEXCURSOR" val="551"/>
  <p:tag name="TRANSPARENCY" val="True"/>
  <p:tag name="FILENAME" val=""/>
  <p:tag name="LATEXENGINEID" val="0"/>
  <p:tag name="TEMPFOLDER" val="c:\temp\"/>
  <p:tag name="LATEXFORMHEIGHT" val="310"/>
  <p:tag name="LATEXFORMWIDTH" val="384"/>
  <p:tag name="LATEXFORMWRAP" val="True"/>
  <p:tag name="BITMAPVECTOR" val="0"/>
</p:tagLst>
</file>

<file path=ppt/tags/tag4.xml><?xml version="1.0" encoding="utf-8"?>
<p:tagLst xmlns:p="http://schemas.openxmlformats.org/presentationml/2006/main">
  <p:tag name="OUTPUTDPI" val="1200"/>
  <p:tag name="ORIGINALHEIGHT" val="133.4833"/>
  <p:tag name="ORIGINALWIDTH" val="581.9272"/>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y=h^{-1}(z)$&#10;&#10;&#10;\end{document}"/>
  <p:tag name="IGUANATEXSIZE" val="20"/>
  <p:tag name="IGUANATEXCURSOR" val="541"/>
  <p:tag name="TRANSPARENCY" val="True"/>
  <p:tag name="FILENAME" val=""/>
  <p:tag name="LATEXENGINEID" val="0"/>
  <p:tag name="TEMPFOLDER" val="c:\temp\"/>
  <p:tag name="LATEXFORMHEIGHT" val="310"/>
  <p:tag name="LATEXFORMWIDTH" val="384"/>
  <p:tag name="LATEXFORMWRAP" val="True"/>
  <p:tag name="BITMAPVECTOR" val="0"/>
</p:tagLst>
</file>

<file path=ppt/tags/tag5.xml><?xml version="1.0" encoding="utf-8"?>
<p:tagLst xmlns:p="http://schemas.openxmlformats.org/presentationml/2006/main">
  <p:tag name="OUTPUTDPI" val="1200"/>
  <p:tag name="ORIGINALHEIGHT" val="123.7346"/>
  <p:tag name="ORIGINALWIDTH" val="998.1252"/>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p(y)=\lambda\exp(-\lambda y)$&#10;&#10;&#10;\end{document}"/>
  <p:tag name="IGUANATEXSIZE" val="20"/>
  <p:tag name="IGUANATEXCURSOR" val="558"/>
  <p:tag name="TRANSPARENCY" val="True"/>
  <p:tag name="FILENAME" val=""/>
  <p:tag name="LATEXENGINEID" val="0"/>
  <p:tag name="TEMPFOLDER" val="c:\temp\"/>
  <p:tag name="LATEXFORMHEIGHT" val="310"/>
  <p:tag name="LATEXFORMWIDTH" val="384"/>
  <p:tag name="LATEXFORMWRAP" val="True"/>
  <p:tag name="BITMAPVECTOR" val="0"/>
</p:tagLst>
</file>

<file path=ppt/tags/tag6.xml><?xml version="1.0" encoding="utf-8"?>
<p:tagLst xmlns:p="http://schemas.openxmlformats.org/presentationml/2006/main">
  <p:tag name="OUTPUTDPI" val="1200"/>
  <p:tag name="ORIGINALHEIGHT" val="107.9865"/>
  <p:tag name="ORIGINALWIDTH" val="286.4642"/>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y\geq 0$&#10;&#10;&#10;\end{document}"/>
  <p:tag name="IGUANATEXSIZE" val="20"/>
  <p:tag name="IGUANATEXCURSOR" val="538"/>
  <p:tag name="TRANSPARENCY" val="True"/>
  <p:tag name="FILENAME" val=""/>
  <p:tag name="LATEXENGINEID" val="0"/>
  <p:tag name="TEMPFOLDER" val="c:\temp\"/>
  <p:tag name="LATEXFORMHEIGHT" val="310"/>
  <p:tag name="LATEXFORMWIDTH" val="384"/>
  <p:tag name="LATEXFORMWRAP" val="True"/>
  <p:tag name="BITMAPVECTOR" val="0"/>
</p:tagLst>
</file>

<file path=ppt/tags/tag7.xml><?xml version="1.0" encoding="utf-8"?>
<p:tagLst xmlns:p="http://schemas.openxmlformats.org/presentationml/2006/main">
  <p:tag name="OUTPUTDPI" val="1200"/>
  <p:tag name="ORIGINALHEIGHT" val="133.4833"/>
  <p:tag name="ORIGINALWIDTH" val="581.9272"/>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y=h^{-1}(z)$&#10;&#10;&#10;\end{document}"/>
  <p:tag name="IGUANATEXSIZE" val="20"/>
  <p:tag name="IGUANATEXCURSOR" val="541"/>
  <p:tag name="TRANSPARENCY" val="True"/>
  <p:tag name="FILENAME" val=""/>
  <p:tag name="LATEXENGINEID" val="0"/>
  <p:tag name="TEMPFOLDER" val="c:\temp\"/>
  <p:tag name="LATEXFORMHEIGHT" val="310"/>
  <p:tag name="LATEXFORMWIDTH" val="384"/>
  <p:tag name="LATEXFORMWRAP" val="True"/>
  <p:tag name="BITMAPVECTOR" val="0"/>
</p:tagLst>
</file>

<file path=ppt/tags/tag8.xml><?xml version="1.0" encoding="utf-8"?>
<p:tagLst xmlns:p="http://schemas.openxmlformats.org/presentationml/2006/main">
  <p:tag name="OUTPUTDPI" val="1200"/>
  <p:tag name="ORIGINALHEIGHT" val="123.7346"/>
  <p:tag name="ORIGINALWIDTH" val="998.1252"/>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p(y)=\lambda\exp(-\lambda y)$&#10;&#10;&#10;\end{document}"/>
  <p:tag name="IGUANATEXSIZE" val="20"/>
  <p:tag name="IGUANATEXCURSOR" val="558"/>
  <p:tag name="TRANSPARENCY" val="True"/>
  <p:tag name="FILENAME" val=""/>
  <p:tag name="LATEXENGINEID" val="0"/>
  <p:tag name="TEMPFOLDER" val="c:\temp\"/>
  <p:tag name="LATEXFORMHEIGHT" val="310"/>
  <p:tag name="LATEXFORMWIDTH" val="384"/>
  <p:tag name="LATEXFORMWRAP" val="True"/>
  <p:tag name="BITMAPVECTOR" val="0"/>
</p:tagLst>
</file>

<file path=ppt/tags/tag9.xml><?xml version="1.0" encoding="utf-8"?>
<p:tagLst xmlns:p="http://schemas.openxmlformats.org/presentationml/2006/main">
  <p:tag name="OUTPUTDPI" val="1200"/>
  <p:tag name="ORIGINALHEIGHT" val="153.7308"/>
  <p:tag name="ORIGINALWIDTH" val="2422.947"/>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z=h(y)=\int_{0}^{y}\lambda\exp(-\lambda \hat{y})d\hat{y}=1-\exp(-\lambda y)$&#10;&#10;&#10;\end{document}"/>
  <p:tag name="IGUANATEXSIZE" val="20"/>
  <p:tag name="IGUANATEXCURSOR" val="545"/>
  <p:tag name="TRANSPARENCY" val="True"/>
  <p:tag name="FILENAME" val=""/>
  <p:tag name="LATEXENGINEID" val="0"/>
  <p:tag name="TEMPFOLDER" val="c:\temp\"/>
  <p:tag name="LATEXFORMHEIGHT" val="310"/>
  <p:tag name="LATEXFORMWIDTH" val="384"/>
  <p:tag name="LATEXFORMWRAP" val="True"/>
  <p:tag name="BITMAPVECTOR" val="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6127</Words>
  <Application>WPS 演示</Application>
  <PresentationFormat>全屏显示(4:3)</PresentationFormat>
  <Paragraphs>397</Paragraphs>
  <Slides>44</Slides>
  <Notes>30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44</vt:i4>
      </vt:variant>
    </vt:vector>
  </HeadingPairs>
  <TitlesOfParts>
    <vt:vector size="61" baseType="lpstr">
      <vt:lpstr>Arial</vt:lpstr>
      <vt:lpstr>宋体</vt:lpstr>
      <vt:lpstr>Wingdings</vt:lpstr>
      <vt:lpstr>黑体</vt:lpstr>
      <vt:lpstr>Cambria Math</vt:lpstr>
      <vt:lpstr>等线 Light</vt:lpstr>
      <vt:lpstr>Calibri Light</vt:lpstr>
      <vt:lpstr>等线</vt:lpstr>
      <vt:lpstr>Calibri</vt:lpstr>
      <vt:lpstr>微软雅黑</vt:lpstr>
      <vt:lpstr>Arial Unicode MS</vt:lpstr>
      <vt:lpstr>Georgia</vt:lpstr>
      <vt:lpstr>MathJax_Math-italic</vt:lpstr>
      <vt:lpstr>Segoe Print</vt:lpstr>
      <vt:lpstr>MathJax_Main</vt:lpstr>
      <vt:lpstr>MS Mincho</vt:lpstr>
      <vt:lpstr>Office 主题​​</vt:lpstr>
      <vt:lpstr>《人工智能的数学基础》</vt:lpstr>
      <vt:lpstr>概率不等式</vt:lpstr>
      <vt:lpstr>PowerPoint 演示文稿</vt:lpstr>
      <vt:lpstr>马尔可夫不等式</vt:lpstr>
      <vt:lpstr>切比雪夫不等式</vt:lpstr>
      <vt:lpstr>Chernoff Bound（切尔诺夫界）</vt:lpstr>
      <vt:lpstr>Chernoff Bound（切尔诺夫界）</vt:lpstr>
      <vt:lpstr>Chernoff Bound（切尔诺夫界）</vt:lpstr>
      <vt:lpstr>高维数据</vt:lpstr>
      <vt:lpstr>高维数据</vt:lpstr>
      <vt:lpstr>高维分布</vt:lpstr>
      <vt:lpstr>单位球</vt:lpstr>
      <vt:lpstr>单位球体积分布</vt:lpstr>
      <vt:lpstr>随机采样近似正交性</vt:lpstr>
      <vt:lpstr>单位球随机采样</vt:lpstr>
      <vt:lpstr>单位球面的均匀分布</vt:lpstr>
      <vt:lpstr>高维空间的正态分布</vt:lpstr>
      <vt:lpstr>数据降维</vt:lpstr>
      <vt:lpstr>数据降维</vt:lpstr>
      <vt:lpstr>数据降维</vt:lpstr>
      <vt:lpstr>数据降维</vt:lpstr>
      <vt:lpstr>随机投影定理</vt:lpstr>
      <vt:lpstr>随机投影定理</vt:lpstr>
      <vt:lpstr>Johnson-Lindenstrauss Lemma</vt:lpstr>
      <vt:lpstr>Johnson-Lindenstrauss Lemma</vt:lpstr>
      <vt:lpstr>Johnson-Lindenstrauss Lemma</vt:lpstr>
      <vt:lpstr>采样</vt:lpstr>
      <vt:lpstr>基本采样算法</vt:lpstr>
      <vt:lpstr>基本采样算法</vt:lpstr>
      <vt:lpstr>例题</vt:lpstr>
      <vt:lpstr>答案</vt:lpstr>
      <vt:lpstr>缺点</vt:lpstr>
      <vt:lpstr>拒绝采样</vt:lpstr>
      <vt:lpstr>PowerPoint 演示文稿</vt:lpstr>
      <vt:lpstr>自适应拒绝采样</vt:lpstr>
      <vt:lpstr>PowerPoint 演示文稿</vt:lpstr>
      <vt:lpstr>重要性采样</vt:lpstr>
      <vt:lpstr>PowerPoint 演示文稿</vt:lpstr>
      <vt:lpstr>高斯采样</vt:lpstr>
      <vt:lpstr>高斯分布的采样-逆变换法</vt:lpstr>
      <vt:lpstr>高斯分布的采样-Box-Muller算法</vt:lpstr>
      <vt:lpstr>高斯分布的采样-Box-Muller算法</vt:lpstr>
      <vt:lpstr>高斯分布的采样-Box-Muller算法</vt:lpstr>
      <vt:lpstr>高斯分布的采样-Marsaglia polar方法</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《人工智能的数学基础》</dc:title>
  <dc:creator>hertz wang</dc:creator>
  <cp:lastModifiedBy>雨过天晴</cp:lastModifiedBy>
  <cp:revision>303</cp:revision>
  <dcterms:created xsi:type="dcterms:W3CDTF">2020-09-27T08:37:00Z</dcterms:created>
  <dcterms:modified xsi:type="dcterms:W3CDTF">2024-12-30T14:19:37Z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88B0C6E0826F4B94A35186BC9ABAC1BC_12</vt:lpwstr>
  </property>
  <property fmtid="{D5CDD505-2E9C-101B-9397-08002B2CF9AE}" pid="3" name="KSOProductBuildVer">
    <vt:lpwstr>2052-12.1.0.19302</vt:lpwstr>
  </property>
</Properties>
</file>